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charts/chart17.xml" ContentType="application/vnd.openxmlformats-officedocument.drawingml.char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charts/chart13.xml" ContentType="application/vnd.openxmlformats-officedocument.drawingml.chart+xml"/>
  <Override PartName="/ppt/charts/chart15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charts/chart18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charts/chart16.xml" ContentType="application/vnd.openxmlformats-officedocument.drawingml.char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4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256" r:id="rId2"/>
    <p:sldId id="353" r:id="rId3"/>
    <p:sldId id="259" r:id="rId4"/>
    <p:sldId id="257" r:id="rId5"/>
    <p:sldId id="401" r:id="rId6"/>
    <p:sldId id="258" r:id="rId7"/>
    <p:sldId id="397" r:id="rId8"/>
    <p:sldId id="398" r:id="rId9"/>
    <p:sldId id="399" r:id="rId10"/>
    <p:sldId id="400" r:id="rId11"/>
    <p:sldId id="402" r:id="rId12"/>
    <p:sldId id="403" r:id="rId13"/>
    <p:sldId id="404" r:id="rId14"/>
    <p:sldId id="405" r:id="rId15"/>
    <p:sldId id="406" r:id="rId16"/>
    <p:sldId id="407" r:id="rId17"/>
    <p:sldId id="265" r:id="rId18"/>
    <p:sldId id="307" r:id="rId19"/>
    <p:sldId id="320" r:id="rId20"/>
    <p:sldId id="264" r:id="rId21"/>
    <p:sldId id="396" r:id="rId22"/>
    <p:sldId id="373" r:id="rId23"/>
    <p:sldId id="409" r:id="rId24"/>
    <p:sldId id="374" r:id="rId25"/>
    <p:sldId id="375" r:id="rId26"/>
    <p:sldId id="376" r:id="rId27"/>
    <p:sldId id="377" r:id="rId28"/>
    <p:sldId id="378" r:id="rId29"/>
    <p:sldId id="379" r:id="rId30"/>
    <p:sldId id="380" r:id="rId31"/>
    <p:sldId id="381" r:id="rId32"/>
    <p:sldId id="382" r:id="rId33"/>
    <p:sldId id="383" r:id="rId34"/>
    <p:sldId id="384" r:id="rId35"/>
    <p:sldId id="386" r:id="rId36"/>
    <p:sldId id="388" r:id="rId37"/>
    <p:sldId id="389" r:id="rId38"/>
    <p:sldId id="390" r:id="rId39"/>
    <p:sldId id="392" r:id="rId40"/>
    <p:sldId id="391" r:id="rId41"/>
    <p:sldId id="395" r:id="rId42"/>
    <p:sldId id="394" r:id="rId43"/>
    <p:sldId id="393" r:id="rId44"/>
    <p:sldId id="410" r:id="rId45"/>
    <p:sldId id="325" r:id="rId46"/>
    <p:sldId id="364" r:id="rId47"/>
    <p:sldId id="408" r:id="rId48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hambers, Matthew" initials="C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FFFF00"/>
    <a:srgbClr val="F8696B"/>
    <a:srgbClr val="FF6E6E"/>
    <a:srgbClr val="FF7C80"/>
    <a:srgbClr val="FF5050"/>
    <a:srgbClr val="00CC66"/>
    <a:srgbClr val="FF33CC"/>
    <a:srgbClr val="CC3399"/>
    <a:srgbClr val="FFD54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83995" autoAdjust="0"/>
  </p:normalViewPr>
  <p:slideViewPr>
    <p:cSldViewPr snapToGrid="0" showGuides="1">
      <p:cViewPr>
        <p:scale>
          <a:sx n="90" d="100"/>
          <a:sy n="90" d="100"/>
        </p:scale>
        <p:origin x="-114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6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obert\AppData\Local\Temp\iPRG2013_Survey_Results_Feb16-6.xls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Roberts%20Files\iPRG\2013\results\17spectrum_PSM_summary_02_22_2013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Roberts%20Files\iPRG\2013\results\14sequniqueY_NewIDs_02_19_2013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Roberts%20Files\iPRG\2013\results\17sequniqueY_NewIDs_02_22_2013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obert\AppData\Roaming\Microsoft\Excel\17sequniqueY_NewIDs_02_22_2013%20(version%201).xlsb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Roberts%20Files\iPRG\2013\results\17sequniqueY_NewIDs_02_22_2013.xlsx" TargetMode="Externa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Roberts%20Files\iPRG\2013\results\17sequniqueY_NewIDs_02_22_2013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Roberts%20Files\iPRG\2013\results\17sequniqueY_NewIDs_02_22_2013.xlsx" TargetMode="Externa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Roberts%20Files\iPRG\2013\results\17sequniqueY_NewIDs_02_22_2013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obert\AppData\Local\Temp\iPRG2013_Survey_Results_Feb16-6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obert\AppData\Local\Temp\iPRG2013_Survey_Results_Feb16-6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obert\AppData\Local\Temp\iPRG2013_Survey_Results_Feb16-6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Roberts%20Files\iPRG\2013\results\14spectrum_PSM_summary_02_18_2013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Roberts%20Files\iPRG\2013\results\14spectrum_PSM_summary_02_18_2013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Roberts%20Files\iPRG\2013\results\14spectrum_PSM_summary_02_18_2013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Roberts%20Files\iPRG\2013\results\14spectrum_PSM_summary_02_18_2013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Roberts%20Files\iPRG\2013\results\14spectrum_PSM_summary_02_18_2013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Roberts%20Files\iPRG\2013\results\14spectrum_PSM_summary_02_18_2013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pieChart>
        <c:varyColors val="1"/>
        <c:ser>
          <c:idx val="0"/>
          <c:order val="0"/>
          <c:cat>
            <c:strRef>
              <c:f>Sheet2!$C$19:$C$20</c:f>
              <c:strCache>
                <c:ptCount val="2"/>
                <c:pt idx="0">
                  <c:v>Member</c:v>
                </c:pt>
                <c:pt idx="1">
                  <c:v>Non-Member</c:v>
                </c:pt>
              </c:strCache>
            </c:strRef>
          </c:cat>
          <c:val>
            <c:numRef>
              <c:f>Sheet2!$D$19:$D$20</c:f>
              <c:numCache>
                <c:formatCode>General</c:formatCode>
                <c:ptCount val="2"/>
                <c:pt idx="0">
                  <c:v>10</c:v>
                </c:pt>
                <c:pt idx="1">
                  <c:v>6</c:v>
                </c:pt>
              </c:numCache>
            </c:numRef>
          </c:val>
        </c:ser>
        <c:firstSliceAng val="0"/>
      </c:pieChart>
    </c:plotArea>
    <c:legend>
      <c:legendPos val="r"/>
      <c:layout/>
      <c:txPr>
        <a:bodyPr/>
        <a:lstStyle/>
        <a:p>
          <a:pPr>
            <a:defRPr sz="1600"/>
          </a:pPr>
          <a:endParaRPr lang="en-US"/>
        </a:p>
      </c:txPr>
    </c:legend>
    <c:plotVisOnly val="1"/>
  </c:chart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8.3816626514855996E-2"/>
          <c:y val="8.4954195939380944E-2"/>
          <c:w val="0.70213057779189569"/>
          <c:h val="0.80581125903617623"/>
        </c:manualLayout>
      </c:layout>
      <c:barChart>
        <c:barDir val="col"/>
        <c:grouping val="clustered"/>
        <c:ser>
          <c:idx val="0"/>
          <c:order val="0"/>
          <c:tx>
            <c:strRef>
              <c:f>spectrumOverlap_1!$B$20</c:f>
              <c:strCache>
                <c:ptCount val="1"/>
                <c:pt idx="0">
                  <c:v># spectra Id Yes Unique to Participant</c:v>
                </c:pt>
              </c:strCache>
            </c:strRef>
          </c:tx>
          <c:cat>
            <c:strRef>
              <c:f>spectrumOverlap_1!$A$21:$A$37</c:f>
              <c:strCache>
                <c:ptCount val="17"/>
                <c:pt idx="0">
                  <c:v>88285v</c:v>
                </c:pt>
                <c:pt idx="1">
                  <c:v>12180</c:v>
                </c:pt>
                <c:pt idx="2">
                  <c:v>721219v</c:v>
                </c:pt>
                <c:pt idx="3">
                  <c:v>24242i</c:v>
                </c:pt>
                <c:pt idx="4">
                  <c:v>40104i</c:v>
                </c:pt>
                <c:pt idx="5">
                  <c:v>72407v</c:v>
                </c:pt>
                <c:pt idx="6">
                  <c:v>62824</c:v>
                </c:pt>
                <c:pt idx="7">
                  <c:v>87133i</c:v>
                </c:pt>
                <c:pt idx="8">
                  <c:v>19104</c:v>
                </c:pt>
                <c:pt idx="9">
                  <c:v>31705i</c:v>
                </c:pt>
                <c:pt idx="10">
                  <c:v>92653v</c:v>
                </c:pt>
                <c:pt idx="11">
                  <c:v>94158i</c:v>
                </c:pt>
                <c:pt idx="12">
                  <c:v>47596v</c:v>
                </c:pt>
                <c:pt idx="13">
                  <c:v>34583i</c:v>
                </c:pt>
                <c:pt idx="14">
                  <c:v>77778i</c:v>
                </c:pt>
                <c:pt idx="15">
                  <c:v>60306</c:v>
                </c:pt>
                <c:pt idx="16">
                  <c:v>77777i</c:v>
                </c:pt>
              </c:strCache>
            </c:strRef>
          </c:cat>
          <c:val>
            <c:numRef>
              <c:f>spectrumOverlap_1!$B$21:$B$37</c:f>
              <c:numCache>
                <c:formatCode>General</c:formatCode>
                <c:ptCount val="17"/>
                <c:pt idx="0">
                  <c:v>5594</c:v>
                </c:pt>
                <c:pt idx="1">
                  <c:v>5268</c:v>
                </c:pt>
                <c:pt idx="2">
                  <c:v>5332</c:v>
                </c:pt>
                <c:pt idx="3">
                  <c:v>3149</c:v>
                </c:pt>
                <c:pt idx="4">
                  <c:v>1782</c:v>
                </c:pt>
                <c:pt idx="5">
                  <c:v>1768</c:v>
                </c:pt>
                <c:pt idx="6">
                  <c:v>3641</c:v>
                </c:pt>
                <c:pt idx="7">
                  <c:v>640</c:v>
                </c:pt>
                <c:pt idx="8">
                  <c:v>1364</c:v>
                </c:pt>
                <c:pt idx="9">
                  <c:v>704</c:v>
                </c:pt>
                <c:pt idx="10">
                  <c:v>760</c:v>
                </c:pt>
                <c:pt idx="11">
                  <c:v>267</c:v>
                </c:pt>
                <c:pt idx="12">
                  <c:v>910</c:v>
                </c:pt>
                <c:pt idx="13">
                  <c:v>357</c:v>
                </c:pt>
                <c:pt idx="14">
                  <c:v>252</c:v>
                </c:pt>
                <c:pt idx="15">
                  <c:v>50</c:v>
                </c:pt>
                <c:pt idx="16">
                  <c:v>114</c:v>
                </c:pt>
              </c:numCache>
            </c:numRef>
          </c:val>
        </c:ser>
        <c:ser>
          <c:idx val="1"/>
          <c:order val="1"/>
          <c:tx>
            <c:strRef>
              <c:f>spectrumOverlap_1!$E$39</c:f>
              <c:strCache>
                <c:ptCount val="1"/>
                <c:pt idx="0">
                  <c:v>#Y&lt;3 P Id Yes</c:v>
                </c:pt>
              </c:strCache>
            </c:strRef>
          </c:tx>
          <c:val>
            <c:numRef>
              <c:f>spectrumOverlap_1!$E$40:$E$56</c:f>
              <c:numCache>
                <c:formatCode>General</c:formatCode>
                <c:ptCount val="17"/>
                <c:pt idx="0">
                  <c:v>7273</c:v>
                </c:pt>
                <c:pt idx="1">
                  <c:v>6391</c:v>
                </c:pt>
                <c:pt idx="2">
                  <c:v>5983</c:v>
                </c:pt>
                <c:pt idx="3">
                  <c:v>4392</c:v>
                </c:pt>
                <c:pt idx="4">
                  <c:v>2071</c:v>
                </c:pt>
                <c:pt idx="5">
                  <c:v>2116</c:v>
                </c:pt>
                <c:pt idx="6">
                  <c:v>4087</c:v>
                </c:pt>
                <c:pt idx="7">
                  <c:v>791</c:v>
                </c:pt>
                <c:pt idx="8">
                  <c:v>1654</c:v>
                </c:pt>
                <c:pt idx="9">
                  <c:v>802</c:v>
                </c:pt>
                <c:pt idx="10">
                  <c:v>949</c:v>
                </c:pt>
                <c:pt idx="11">
                  <c:v>322</c:v>
                </c:pt>
                <c:pt idx="12">
                  <c:v>1040</c:v>
                </c:pt>
                <c:pt idx="13">
                  <c:v>374</c:v>
                </c:pt>
                <c:pt idx="14">
                  <c:v>321</c:v>
                </c:pt>
                <c:pt idx="15">
                  <c:v>73</c:v>
                </c:pt>
                <c:pt idx="16">
                  <c:v>148</c:v>
                </c:pt>
              </c:numCache>
            </c:numRef>
          </c:val>
        </c:ser>
        <c:axId val="105108224"/>
        <c:axId val="105109760"/>
      </c:barChart>
      <c:catAx>
        <c:axId val="105108224"/>
        <c:scaling>
          <c:orientation val="minMax"/>
        </c:scaling>
        <c:axPos val="b"/>
        <c:numFmt formatCode="General" sourceLinked="1"/>
        <c:tickLblPos val="nextTo"/>
        <c:txPr>
          <a:bodyPr rot="2700000"/>
          <a:lstStyle/>
          <a:p>
            <a:pPr>
              <a:defRPr sz="1200"/>
            </a:pPr>
            <a:endParaRPr lang="en-US"/>
          </a:p>
        </c:txPr>
        <c:crossAx val="105109760"/>
        <c:crosses val="autoZero"/>
        <c:auto val="1"/>
        <c:lblAlgn val="ctr"/>
        <c:lblOffset val="100"/>
      </c:catAx>
      <c:valAx>
        <c:axId val="105109760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#PSM</a:t>
                </a:r>
              </a:p>
            </c:rich>
          </c:tx>
          <c:layout/>
        </c:title>
        <c:numFmt formatCode="General" sourceLinked="1"/>
        <c:tickLblPos val="nextTo"/>
        <c:crossAx val="1051082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8699973421660452"/>
          <c:y val="0.48987261600134341"/>
          <c:w val="0.20275388941612746"/>
          <c:h val="0.12721071521231514"/>
        </c:manualLayout>
      </c:layout>
      <c:txPr>
        <a:bodyPr/>
        <a:lstStyle/>
        <a:p>
          <a:pPr>
            <a:defRPr sz="1200"/>
          </a:pPr>
          <a:endParaRPr lang="en-US"/>
        </a:p>
      </c:txPr>
    </c:legend>
    <c:plotVisOnly val="1"/>
  </c:chart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barChart>
        <c:barDir val="col"/>
        <c:grouping val="clustered"/>
        <c:ser>
          <c:idx val="0"/>
          <c:order val="0"/>
          <c:cat>
            <c:numRef>
              <c:f>newIDs_ItoL_nodecoy_analysis!$R$2316:$R$2332</c:f>
              <c:numCache>
                <c:formatCode>General</c:formatCode>
                <c:ptCount val="1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</c:numCache>
            </c:numRef>
          </c:cat>
          <c:val>
            <c:numRef>
              <c:f>newIDs_ItoL_nodecoy_analysis!$S$2316:$S$2332</c:f>
              <c:numCache>
                <c:formatCode>General</c:formatCode>
                <c:ptCount val="17"/>
                <c:pt idx="0">
                  <c:v>1785</c:v>
                </c:pt>
                <c:pt idx="1">
                  <c:v>336</c:v>
                </c:pt>
                <c:pt idx="2">
                  <c:v>54</c:v>
                </c:pt>
                <c:pt idx="3">
                  <c:v>19</c:v>
                </c:pt>
                <c:pt idx="4">
                  <c:v>7</c:v>
                </c:pt>
                <c:pt idx="5">
                  <c:v>5</c:v>
                </c:pt>
                <c:pt idx="6">
                  <c:v>12</c:v>
                </c:pt>
                <c:pt idx="7">
                  <c:v>8</c:v>
                </c:pt>
                <c:pt idx="8">
                  <c:v>9</c:v>
                </c:pt>
                <c:pt idx="9">
                  <c:v>5</c:v>
                </c:pt>
                <c:pt idx="10">
                  <c:v>16</c:v>
                </c:pt>
                <c:pt idx="11">
                  <c:v>20</c:v>
                </c:pt>
                <c:pt idx="12">
                  <c:v>24</c:v>
                </c:pt>
                <c:pt idx="13">
                  <c:v>9</c:v>
                </c:pt>
                <c:pt idx="14">
                  <c:v>3</c:v>
                </c:pt>
                <c:pt idx="15">
                  <c:v>1</c:v>
                </c:pt>
                <c:pt idx="16">
                  <c:v>0</c:v>
                </c:pt>
              </c:numCache>
            </c:numRef>
          </c:val>
        </c:ser>
        <c:axId val="105010304"/>
        <c:axId val="105012224"/>
      </c:barChart>
      <c:catAx>
        <c:axId val="10501030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/>
                  <a:t>#Participants</a:t>
                </a:r>
              </a:p>
            </c:rich>
          </c:tx>
          <c:layout/>
        </c:title>
        <c:numFmt formatCode="General" sourceLinked="1"/>
        <c:tickLblPos val="nextTo"/>
        <c:crossAx val="105012224"/>
        <c:crosses val="autoZero"/>
        <c:auto val="1"/>
        <c:lblAlgn val="ctr"/>
        <c:lblOffset val="100"/>
      </c:catAx>
      <c:valAx>
        <c:axId val="105012224"/>
        <c:scaling>
          <c:logBase val="10"/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 dirty="0" smtClean="0"/>
                  <a:t>#Sequences</a:t>
                </a:r>
                <a:endParaRPr lang="en-US" sz="1200" dirty="0"/>
              </a:p>
            </c:rich>
          </c:tx>
          <c:layout/>
        </c:title>
        <c:numFmt formatCode="General" sourceLinked="1"/>
        <c:tickLblPos val="nextTo"/>
        <c:crossAx val="105010304"/>
        <c:crosses val="autoZero"/>
        <c:crossBetween val="between"/>
      </c:valAx>
    </c:plotArea>
    <c:plotVisOnly val="1"/>
  </c:chart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barChart>
        <c:barDir val="col"/>
        <c:grouping val="stacked"/>
        <c:ser>
          <c:idx val="0"/>
          <c:order val="0"/>
          <c:tx>
            <c:v>SNV</c:v>
          </c:tx>
          <c:cat>
            <c:numRef>
              <c:f>SNVonly!$R$277:$R$293</c:f>
              <c:numCache>
                <c:formatCode>General</c:formatCode>
                <c:ptCount val="1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</c:numCache>
            </c:numRef>
          </c:cat>
          <c:val>
            <c:numRef>
              <c:f>SNVonly!$S$277:$S$293</c:f>
              <c:numCache>
                <c:formatCode>General</c:formatCode>
                <c:ptCount val="17"/>
                <c:pt idx="0">
                  <c:v>105</c:v>
                </c:pt>
                <c:pt idx="1">
                  <c:v>50</c:v>
                </c:pt>
                <c:pt idx="2">
                  <c:v>7</c:v>
                </c:pt>
                <c:pt idx="3">
                  <c:v>4</c:v>
                </c:pt>
                <c:pt idx="4">
                  <c:v>3</c:v>
                </c:pt>
                <c:pt idx="5">
                  <c:v>3</c:v>
                </c:pt>
                <c:pt idx="6">
                  <c:v>12</c:v>
                </c:pt>
                <c:pt idx="7">
                  <c:v>8</c:v>
                </c:pt>
                <c:pt idx="8">
                  <c:v>6</c:v>
                </c:pt>
                <c:pt idx="9">
                  <c:v>6</c:v>
                </c:pt>
                <c:pt idx="10">
                  <c:v>16</c:v>
                </c:pt>
                <c:pt idx="11">
                  <c:v>17</c:v>
                </c:pt>
                <c:pt idx="12">
                  <c:v>23</c:v>
                </c:pt>
                <c:pt idx="13">
                  <c:v>7</c:v>
                </c:pt>
                <c:pt idx="14">
                  <c:v>3</c:v>
                </c:pt>
                <c:pt idx="15">
                  <c:v>1</c:v>
                </c:pt>
                <c:pt idx="16">
                  <c:v>1</c:v>
                </c:pt>
              </c:numCache>
            </c:numRef>
          </c:val>
        </c:ser>
        <c:ser>
          <c:idx val="1"/>
          <c:order val="1"/>
          <c:tx>
            <c:v>Novel</c:v>
          </c:tx>
          <c:cat>
            <c:numRef>
              <c:f>SNVonly!$R$277:$R$293</c:f>
              <c:numCache>
                <c:formatCode>General</c:formatCode>
                <c:ptCount val="1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</c:numCache>
            </c:numRef>
          </c:cat>
          <c:val>
            <c:numRef>
              <c:f>NovelOnly!$S$1620:$S$1636</c:f>
              <c:numCache>
                <c:formatCode>General</c:formatCode>
                <c:ptCount val="17"/>
                <c:pt idx="0">
                  <c:v>1336</c:v>
                </c:pt>
                <c:pt idx="1">
                  <c:v>208</c:v>
                </c:pt>
                <c:pt idx="2">
                  <c:v>46</c:v>
                </c:pt>
                <c:pt idx="3">
                  <c:v>15</c:v>
                </c:pt>
                <c:pt idx="4">
                  <c:v>4</c:v>
                </c:pt>
                <c:pt idx="5">
                  <c:v>1</c:v>
                </c:pt>
                <c:pt idx="6">
                  <c:v>0</c:v>
                </c:pt>
                <c:pt idx="7">
                  <c:v>0</c:v>
                </c:pt>
                <c:pt idx="8">
                  <c:v>3</c:v>
                </c:pt>
                <c:pt idx="9">
                  <c:v>0</c:v>
                </c:pt>
                <c:pt idx="10">
                  <c:v>0</c:v>
                </c:pt>
                <c:pt idx="11">
                  <c:v>2</c:v>
                </c:pt>
                <c:pt idx="12">
                  <c:v>0</c:v>
                </c:pt>
                <c:pt idx="13">
                  <c:v>1</c:v>
                </c:pt>
                <c:pt idx="14">
                  <c:v>1</c:v>
                </c:pt>
                <c:pt idx="15">
                  <c:v>0</c:v>
                </c:pt>
                <c:pt idx="16">
                  <c:v>0</c:v>
                </c:pt>
              </c:numCache>
            </c:numRef>
          </c:val>
        </c:ser>
        <c:overlap val="100"/>
        <c:axId val="105052032"/>
        <c:axId val="105127936"/>
      </c:barChart>
      <c:catAx>
        <c:axId val="10505203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/>
                  <a:t>#Participants</a:t>
                </a:r>
              </a:p>
            </c:rich>
          </c:tx>
          <c:layout/>
        </c:title>
        <c:numFmt formatCode="General" sourceLinked="1"/>
        <c:tickLblPos val="nextTo"/>
        <c:crossAx val="105127936"/>
        <c:crosses val="autoZero"/>
        <c:auto val="1"/>
        <c:lblAlgn val="ctr"/>
        <c:lblOffset val="100"/>
      </c:catAx>
      <c:valAx>
        <c:axId val="105127936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 dirty="0" smtClean="0"/>
                  <a:t>#Sequences</a:t>
                </a:r>
                <a:endParaRPr lang="en-US" sz="1200" dirty="0"/>
              </a:p>
            </c:rich>
          </c:tx>
          <c:layout/>
        </c:title>
        <c:numFmt formatCode="General" sourceLinked="1"/>
        <c:tickLblPos val="nextTo"/>
        <c:crossAx val="105052032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400"/>
          </a:pPr>
          <a:endParaRPr lang="en-US"/>
        </a:p>
      </c:txPr>
    </c:legend>
    <c:plotVisOnly val="1"/>
  </c:chart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barChart>
        <c:barDir val="col"/>
        <c:grouping val="stacked"/>
        <c:ser>
          <c:idx val="0"/>
          <c:order val="0"/>
          <c:tx>
            <c:v>SNV</c:v>
          </c:tx>
          <c:cat>
            <c:numRef>
              <c:f>SNVonly!$R$279:$R$293</c:f>
              <c:numCache>
                <c:formatCode>General</c:formatCode>
                <c:ptCount val="15"/>
                <c:pt idx="0">
                  <c:v>3</c:v>
                </c:pt>
                <c:pt idx="1">
                  <c:v>4</c:v>
                </c:pt>
                <c:pt idx="2">
                  <c:v>5</c:v>
                </c:pt>
                <c:pt idx="3">
                  <c:v>6</c:v>
                </c:pt>
                <c:pt idx="4">
                  <c:v>7</c:v>
                </c:pt>
                <c:pt idx="5">
                  <c:v>8</c:v>
                </c:pt>
                <c:pt idx="6">
                  <c:v>9</c:v>
                </c:pt>
                <c:pt idx="7">
                  <c:v>10</c:v>
                </c:pt>
                <c:pt idx="8">
                  <c:v>11</c:v>
                </c:pt>
                <c:pt idx="9">
                  <c:v>12</c:v>
                </c:pt>
                <c:pt idx="10">
                  <c:v>13</c:v>
                </c:pt>
                <c:pt idx="11">
                  <c:v>14</c:v>
                </c:pt>
                <c:pt idx="12">
                  <c:v>15</c:v>
                </c:pt>
                <c:pt idx="13">
                  <c:v>16</c:v>
                </c:pt>
                <c:pt idx="14">
                  <c:v>17</c:v>
                </c:pt>
              </c:numCache>
            </c:numRef>
          </c:cat>
          <c:val>
            <c:numRef>
              <c:f>SNVonly!$S$279:$S$293</c:f>
              <c:numCache>
                <c:formatCode>General</c:formatCode>
                <c:ptCount val="15"/>
                <c:pt idx="0">
                  <c:v>7</c:v>
                </c:pt>
                <c:pt idx="1">
                  <c:v>4</c:v>
                </c:pt>
                <c:pt idx="2">
                  <c:v>3</c:v>
                </c:pt>
                <c:pt idx="3">
                  <c:v>3</c:v>
                </c:pt>
                <c:pt idx="4">
                  <c:v>11</c:v>
                </c:pt>
                <c:pt idx="5">
                  <c:v>8</c:v>
                </c:pt>
                <c:pt idx="6">
                  <c:v>6</c:v>
                </c:pt>
                <c:pt idx="7">
                  <c:v>6</c:v>
                </c:pt>
                <c:pt idx="8">
                  <c:v>16</c:v>
                </c:pt>
                <c:pt idx="9">
                  <c:v>16</c:v>
                </c:pt>
                <c:pt idx="10">
                  <c:v>23</c:v>
                </c:pt>
                <c:pt idx="11">
                  <c:v>7</c:v>
                </c:pt>
                <c:pt idx="12">
                  <c:v>3</c:v>
                </c:pt>
                <c:pt idx="13">
                  <c:v>0</c:v>
                </c:pt>
                <c:pt idx="14">
                  <c:v>0</c:v>
                </c:pt>
              </c:numCache>
            </c:numRef>
          </c:val>
        </c:ser>
        <c:ser>
          <c:idx val="1"/>
          <c:order val="1"/>
          <c:tx>
            <c:v>Novel</c:v>
          </c:tx>
          <c:cat>
            <c:numRef>
              <c:f>SNVonly!$R$279:$R$293</c:f>
              <c:numCache>
                <c:formatCode>General</c:formatCode>
                <c:ptCount val="15"/>
                <c:pt idx="0">
                  <c:v>3</c:v>
                </c:pt>
                <c:pt idx="1">
                  <c:v>4</c:v>
                </c:pt>
                <c:pt idx="2">
                  <c:v>5</c:v>
                </c:pt>
                <c:pt idx="3">
                  <c:v>6</c:v>
                </c:pt>
                <c:pt idx="4">
                  <c:v>7</c:v>
                </c:pt>
                <c:pt idx="5">
                  <c:v>8</c:v>
                </c:pt>
                <c:pt idx="6">
                  <c:v>9</c:v>
                </c:pt>
                <c:pt idx="7">
                  <c:v>10</c:v>
                </c:pt>
                <c:pt idx="8">
                  <c:v>11</c:v>
                </c:pt>
                <c:pt idx="9">
                  <c:v>12</c:v>
                </c:pt>
                <c:pt idx="10">
                  <c:v>13</c:v>
                </c:pt>
                <c:pt idx="11">
                  <c:v>14</c:v>
                </c:pt>
                <c:pt idx="12">
                  <c:v>15</c:v>
                </c:pt>
                <c:pt idx="13">
                  <c:v>16</c:v>
                </c:pt>
                <c:pt idx="14">
                  <c:v>17</c:v>
                </c:pt>
              </c:numCache>
            </c:numRef>
          </c:cat>
          <c:val>
            <c:numRef>
              <c:f>NovelOnly!$S$1622:$S$1636</c:f>
              <c:numCache>
                <c:formatCode>General</c:formatCode>
                <c:ptCount val="15"/>
                <c:pt idx="0">
                  <c:v>46</c:v>
                </c:pt>
                <c:pt idx="1">
                  <c:v>15</c:v>
                </c:pt>
                <c:pt idx="2">
                  <c:v>4</c:v>
                </c:pt>
                <c:pt idx="3">
                  <c:v>1</c:v>
                </c:pt>
                <c:pt idx="4">
                  <c:v>0</c:v>
                </c:pt>
                <c:pt idx="5">
                  <c:v>0</c:v>
                </c:pt>
                <c:pt idx="6">
                  <c:v>3</c:v>
                </c:pt>
                <c:pt idx="7">
                  <c:v>0</c:v>
                </c:pt>
                <c:pt idx="8">
                  <c:v>0</c:v>
                </c:pt>
                <c:pt idx="9">
                  <c:v>2</c:v>
                </c:pt>
                <c:pt idx="10">
                  <c:v>0</c:v>
                </c:pt>
                <c:pt idx="11">
                  <c:v>1</c:v>
                </c:pt>
                <c:pt idx="12">
                  <c:v>1</c:v>
                </c:pt>
                <c:pt idx="13">
                  <c:v>0</c:v>
                </c:pt>
                <c:pt idx="14">
                  <c:v>0</c:v>
                </c:pt>
              </c:numCache>
            </c:numRef>
          </c:val>
        </c:ser>
        <c:overlap val="100"/>
        <c:axId val="216641920"/>
        <c:axId val="216644992"/>
      </c:barChart>
      <c:catAx>
        <c:axId val="21664192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/>
                  <a:t>#Participants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216644992"/>
        <c:crosses val="autoZero"/>
        <c:auto val="1"/>
        <c:lblAlgn val="ctr"/>
        <c:lblOffset val="100"/>
      </c:catAx>
      <c:valAx>
        <c:axId val="216644992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#Spectra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216641920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400"/>
          </a:pPr>
          <a:endParaRPr lang="en-US"/>
        </a:p>
      </c:txPr>
    </c:legend>
    <c:plotVisOnly val="1"/>
  </c:chart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barChart>
        <c:barDir val="col"/>
        <c:grouping val="clustered"/>
        <c:ser>
          <c:idx val="0"/>
          <c:order val="0"/>
          <c:tx>
            <c:v>Total</c:v>
          </c:tx>
          <c:cat>
            <c:strRef>
              <c:f>newIDs_ItoL_nodecoy_analysis!$AM$1:$BC$1</c:f>
              <c:strCache>
                <c:ptCount val="17"/>
                <c:pt idx="0">
                  <c:v>88285v</c:v>
                </c:pt>
                <c:pt idx="1">
                  <c:v>12180</c:v>
                </c:pt>
                <c:pt idx="2">
                  <c:v>721219v</c:v>
                </c:pt>
                <c:pt idx="3">
                  <c:v>24242i</c:v>
                </c:pt>
                <c:pt idx="4">
                  <c:v>40104i</c:v>
                </c:pt>
                <c:pt idx="5">
                  <c:v>72407v</c:v>
                </c:pt>
                <c:pt idx="6">
                  <c:v>62824</c:v>
                </c:pt>
                <c:pt idx="7">
                  <c:v>87133i</c:v>
                </c:pt>
                <c:pt idx="8">
                  <c:v>19104</c:v>
                </c:pt>
                <c:pt idx="9">
                  <c:v>31705i</c:v>
                </c:pt>
                <c:pt idx="10">
                  <c:v>92653v</c:v>
                </c:pt>
                <c:pt idx="11">
                  <c:v>94158i</c:v>
                </c:pt>
                <c:pt idx="12">
                  <c:v>47596v</c:v>
                </c:pt>
                <c:pt idx="13">
                  <c:v>34583i</c:v>
                </c:pt>
                <c:pt idx="14">
                  <c:v>77778i</c:v>
                </c:pt>
                <c:pt idx="15">
                  <c:v>60306</c:v>
                </c:pt>
                <c:pt idx="16">
                  <c:v>77777i</c:v>
                </c:pt>
              </c:strCache>
            </c:strRef>
          </c:cat>
          <c:val>
            <c:numRef>
              <c:f>newIDs_ItoL_nodecoy_analysis!$AM$2314:$BC$2314</c:f>
              <c:numCache>
                <c:formatCode>General</c:formatCode>
                <c:ptCount val="17"/>
                <c:pt idx="0">
                  <c:v>122</c:v>
                </c:pt>
                <c:pt idx="1">
                  <c:v>169</c:v>
                </c:pt>
                <c:pt idx="2">
                  <c:v>369</c:v>
                </c:pt>
                <c:pt idx="3">
                  <c:v>34</c:v>
                </c:pt>
                <c:pt idx="4">
                  <c:v>319</c:v>
                </c:pt>
                <c:pt idx="5">
                  <c:v>91</c:v>
                </c:pt>
                <c:pt idx="6">
                  <c:v>284</c:v>
                </c:pt>
                <c:pt idx="7">
                  <c:v>180</c:v>
                </c:pt>
                <c:pt idx="8">
                  <c:v>371</c:v>
                </c:pt>
                <c:pt idx="9">
                  <c:v>534</c:v>
                </c:pt>
                <c:pt idx="10">
                  <c:v>368</c:v>
                </c:pt>
                <c:pt idx="11">
                  <c:v>106</c:v>
                </c:pt>
                <c:pt idx="12">
                  <c:v>229</c:v>
                </c:pt>
                <c:pt idx="13">
                  <c:v>25</c:v>
                </c:pt>
                <c:pt idx="14">
                  <c:v>114</c:v>
                </c:pt>
                <c:pt idx="15">
                  <c:v>561</c:v>
                </c:pt>
                <c:pt idx="16">
                  <c:v>63</c:v>
                </c:pt>
              </c:numCache>
            </c:numRef>
          </c:val>
        </c:ser>
        <c:axId val="105130624"/>
        <c:axId val="106109952"/>
      </c:barChart>
      <c:catAx>
        <c:axId val="105130624"/>
        <c:scaling>
          <c:orientation val="minMax"/>
        </c:scaling>
        <c:axPos val="b"/>
        <c:tickLblPos val="nextTo"/>
        <c:txPr>
          <a:bodyPr rot="2700000"/>
          <a:lstStyle/>
          <a:p>
            <a:pPr>
              <a:defRPr sz="1200"/>
            </a:pPr>
            <a:endParaRPr lang="en-US"/>
          </a:p>
        </c:txPr>
        <c:crossAx val="106109952"/>
        <c:crosses val="autoZero"/>
        <c:auto val="1"/>
        <c:lblAlgn val="ctr"/>
        <c:lblOffset val="100"/>
      </c:catAx>
      <c:valAx>
        <c:axId val="106109952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 dirty="0" smtClean="0"/>
                  <a:t>#Sequences</a:t>
                </a:r>
                <a:endParaRPr lang="en-US" sz="1200" dirty="0"/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05130624"/>
        <c:crosses val="autoZero"/>
        <c:crossBetween val="between"/>
      </c:valAx>
    </c:plotArea>
    <c:plotVisOnly val="1"/>
  </c:chart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stacked"/>
        <c:ser>
          <c:idx val="0"/>
          <c:order val="0"/>
          <c:tx>
            <c:v>SNV</c:v>
          </c:tx>
          <c:cat>
            <c:strRef>
              <c:f>SNVonly!$AM$1:$BC$1</c:f>
              <c:strCache>
                <c:ptCount val="17"/>
                <c:pt idx="0">
                  <c:v>88285v</c:v>
                </c:pt>
                <c:pt idx="1">
                  <c:v>12180</c:v>
                </c:pt>
                <c:pt idx="2">
                  <c:v>721219v</c:v>
                </c:pt>
                <c:pt idx="3">
                  <c:v>24242i</c:v>
                </c:pt>
                <c:pt idx="4">
                  <c:v>40104i</c:v>
                </c:pt>
                <c:pt idx="5">
                  <c:v>72407v</c:v>
                </c:pt>
                <c:pt idx="6">
                  <c:v>62824</c:v>
                </c:pt>
                <c:pt idx="7">
                  <c:v>87133i</c:v>
                </c:pt>
                <c:pt idx="8">
                  <c:v>19104</c:v>
                </c:pt>
                <c:pt idx="9">
                  <c:v>31705i</c:v>
                </c:pt>
                <c:pt idx="10">
                  <c:v>92653v</c:v>
                </c:pt>
                <c:pt idx="11">
                  <c:v>94158i</c:v>
                </c:pt>
                <c:pt idx="12">
                  <c:v>47596v</c:v>
                </c:pt>
                <c:pt idx="13">
                  <c:v>34583i</c:v>
                </c:pt>
                <c:pt idx="14">
                  <c:v>77778i</c:v>
                </c:pt>
                <c:pt idx="15">
                  <c:v>60306</c:v>
                </c:pt>
                <c:pt idx="16">
                  <c:v>77777i</c:v>
                </c:pt>
              </c:strCache>
            </c:strRef>
          </c:cat>
          <c:val>
            <c:numRef>
              <c:f>SNVonly!$AM$278:$BC$278</c:f>
              <c:numCache>
                <c:formatCode>General</c:formatCode>
                <c:ptCount val="17"/>
                <c:pt idx="0">
                  <c:v>33</c:v>
                </c:pt>
                <c:pt idx="1">
                  <c:v>100</c:v>
                </c:pt>
                <c:pt idx="2">
                  <c:v>64</c:v>
                </c:pt>
                <c:pt idx="3">
                  <c:v>14</c:v>
                </c:pt>
                <c:pt idx="4">
                  <c:v>111</c:v>
                </c:pt>
                <c:pt idx="5">
                  <c:v>90</c:v>
                </c:pt>
                <c:pt idx="6">
                  <c:v>89</c:v>
                </c:pt>
                <c:pt idx="7">
                  <c:v>104</c:v>
                </c:pt>
                <c:pt idx="8">
                  <c:v>97</c:v>
                </c:pt>
                <c:pt idx="9">
                  <c:v>98</c:v>
                </c:pt>
                <c:pt idx="10">
                  <c:v>120</c:v>
                </c:pt>
                <c:pt idx="11">
                  <c:v>98</c:v>
                </c:pt>
                <c:pt idx="12">
                  <c:v>92</c:v>
                </c:pt>
                <c:pt idx="13">
                  <c:v>0</c:v>
                </c:pt>
                <c:pt idx="14">
                  <c:v>109</c:v>
                </c:pt>
                <c:pt idx="15">
                  <c:v>0</c:v>
                </c:pt>
                <c:pt idx="16">
                  <c:v>63</c:v>
                </c:pt>
              </c:numCache>
            </c:numRef>
          </c:val>
        </c:ser>
        <c:ser>
          <c:idx val="1"/>
          <c:order val="1"/>
          <c:tx>
            <c:v>Novel</c:v>
          </c:tx>
          <c:cat>
            <c:strRef>
              <c:f>SNVonly!$AM$1:$BC$1</c:f>
              <c:strCache>
                <c:ptCount val="17"/>
                <c:pt idx="0">
                  <c:v>88285v</c:v>
                </c:pt>
                <c:pt idx="1">
                  <c:v>12180</c:v>
                </c:pt>
                <c:pt idx="2">
                  <c:v>721219v</c:v>
                </c:pt>
                <c:pt idx="3">
                  <c:v>24242i</c:v>
                </c:pt>
                <c:pt idx="4">
                  <c:v>40104i</c:v>
                </c:pt>
                <c:pt idx="5">
                  <c:v>72407v</c:v>
                </c:pt>
                <c:pt idx="6">
                  <c:v>62824</c:v>
                </c:pt>
                <c:pt idx="7">
                  <c:v>87133i</c:v>
                </c:pt>
                <c:pt idx="8">
                  <c:v>19104</c:v>
                </c:pt>
                <c:pt idx="9">
                  <c:v>31705i</c:v>
                </c:pt>
                <c:pt idx="10">
                  <c:v>92653v</c:v>
                </c:pt>
                <c:pt idx="11">
                  <c:v>94158i</c:v>
                </c:pt>
                <c:pt idx="12">
                  <c:v>47596v</c:v>
                </c:pt>
                <c:pt idx="13">
                  <c:v>34583i</c:v>
                </c:pt>
                <c:pt idx="14">
                  <c:v>77778i</c:v>
                </c:pt>
                <c:pt idx="15">
                  <c:v>60306</c:v>
                </c:pt>
                <c:pt idx="16">
                  <c:v>77777i</c:v>
                </c:pt>
              </c:strCache>
            </c:strRef>
          </c:cat>
          <c:val>
            <c:numRef>
              <c:f>NovelOnly!$AN$1621:$BD$1621</c:f>
              <c:numCache>
                <c:formatCode>General</c:formatCode>
                <c:ptCount val="17"/>
                <c:pt idx="0">
                  <c:v>4</c:v>
                </c:pt>
                <c:pt idx="1">
                  <c:v>14</c:v>
                </c:pt>
                <c:pt idx="2">
                  <c:v>43</c:v>
                </c:pt>
                <c:pt idx="3">
                  <c:v>10</c:v>
                </c:pt>
                <c:pt idx="4">
                  <c:v>14</c:v>
                </c:pt>
                <c:pt idx="5">
                  <c:v>0</c:v>
                </c:pt>
                <c:pt idx="6">
                  <c:v>191</c:v>
                </c:pt>
                <c:pt idx="7">
                  <c:v>19</c:v>
                </c:pt>
                <c:pt idx="8">
                  <c:v>204</c:v>
                </c:pt>
                <c:pt idx="9">
                  <c:v>31</c:v>
                </c:pt>
                <c:pt idx="10">
                  <c:v>57</c:v>
                </c:pt>
                <c:pt idx="11">
                  <c:v>4</c:v>
                </c:pt>
                <c:pt idx="12">
                  <c:v>59</c:v>
                </c:pt>
                <c:pt idx="13">
                  <c:v>7</c:v>
                </c:pt>
                <c:pt idx="14">
                  <c:v>0</c:v>
                </c:pt>
                <c:pt idx="15">
                  <c:v>48</c:v>
                </c:pt>
                <c:pt idx="16">
                  <c:v>0</c:v>
                </c:pt>
              </c:numCache>
            </c:numRef>
          </c:val>
        </c:ser>
        <c:overlap val="100"/>
        <c:axId val="105317120"/>
        <c:axId val="105318656"/>
      </c:barChart>
      <c:catAx>
        <c:axId val="105317120"/>
        <c:scaling>
          <c:orientation val="minMax"/>
        </c:scaling>
        <c:axPos val="b"/>
        <c:tickLblPos val="nextTo"/>
        <c:txPr>
          <a:bodyPr rot="2700000"/>
          <a:lstStyle/>
          <a:p>
            <a:pPr>
              <a:defRPr sz="1200"/>
            </a:pPr>
            <a:endParaRPr lang="en-US"/>
          </a:p>
        </c:txPr>
        <c:crossAx val="105318656"/>
        <c:crosses val="autoZero"/>
        <c:auto val="1"/>
        <c:lblAlgn val="ctr"/>
        <c:lblOffset val="100"/>
      </c:catAx>
      <c:valAx>
        <c:axId val="105318656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mtClean="0"/>
                  <a:t>#Sequences</a:t>
                </a:r>
                <a:endParaRPr lang="en-US" sz="1200" dirty="0"/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05317120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400"/>
          </a:pPr>
          <a:endParaRPr lang="en-US"/>
        </a:p>
      </c:txPr>
    </c:legend>
    <c:plotVisOnly val="1"/>
  </c:chart>
  <c:externalData r:id="rId1"/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barChart>
        <c:barDir val="col"/>
        <c:grouping val="stacked"/>
        <c:ser>
          <c:idx val="1"/>
          <c:order val="0"/>
          <c:tx>
            <c:v>SNV</c:v>
          </c:tx>
          <c:spPr>
            <a:solidFill>
              <a:schemeClr val="accent1"/>
            </a:solidFill>
          </c:spPr>
          <c:cat>
            <c:strRef>
              <c:f>NovelOnly!$AN$1:$BD$1</c:f>
              <c:strCache>
                <c:ptCount val="17"/>
                <c:pt idx="0">
                  <c:v>88285v</c:v>
                </c:pt>
                <c:pt idx="1">
                  <c:v>12180</c:v>
                </c:pt>
                <c:pt idx="2">
                  <c:v>721219v</c:v>
                </c:pt>
                <c:pt idx="3">
                  <c:v>24242i</c:v>
                </c:pt>
                <c:pt idx="4">
                  <c:v>40104i</c:v>
                </c:pt>
                <c:pt idx="5">
                  <c:v>72407v</c:v>
                </c:pt>
                <c:pt idx="6">
                  <c:v>62824</c:v>
                </c:pt>
                <c:pt idx="7">
                  <c:v>87133i</c:v>
                </c:pt>
                <c:pt idx="8">
                  <c:v>19104</c:v>
                </c:pt>
                <c:pt idx="9">
                  <c:v>31705i</c:v>
                </c:pt>
                <c:pt idx="10">
                  <c:v>92653v</c:v>
                </c:pt>
                <c:pt idx="11">
                  <c:v>94158i</c:v>
                </c:pt>
                <c:pt idx="12">
                  <c:v>47596v</c:v>
                </c:pt>
                <c:pt idx="13">
                  <c:v>34583i</c:v>
                </c:pt>
                <c:pt idx="14">
                  <c:v>77778i</c:v>
                </c:pt>
                <c:pt idx="15">
                  <c:v>60306</c:v>
                </c:pt>
                <c:pt idx="16">
                  <c:v>77777i</c:v>
                </c:pt>
              </c:strCache>
            </c:strRef>
          </c:cat>
          <c:val>
            <c:numRef>
              <c:f>SNVonly!$AM$279:$BC$279</c:f>
              <c:numCache>
                <c:formatCode>General</c:formatCode>
                <c:ptCount val="17"/>
                <c:pt idx="0">
                  <c:v>33</c:v>
                </c:pt>
                <c:pt idx="1">
                  <c:v>98</c:v>
                </c:pt>
                <c:pt idx="2">
                  <c:v>63</c:v>
                </c:pt>
                <c:pt idx="3">
                  <c:v>14</c:v>
                </c:pt>
                <c:pt idx="4">
                  <c:v>106</c:v>
                </c:pt>
                <c:pt idx="5">
                  <c:v>89</c:v>
                </c:pt>
                <c:pt idx="6">
                  <c:v>88</c:v>
                </c:pt>
                <c:pt idx="7">
                  <c:v>103</c:v>
                </c:pt>
                <c:pt idx="8">
                  <c:v>96</c:v>
                </c:pt>
                <c:pt idx="9">
                  <c:v>98</c:v>
                </c:pt>
                <c:pt idx="10">
                  <c:v>88</c:v>
                </c:pt>
                <c:pt idx="11">
                  <c:v>96</c:v>
                </c:pt>
                <c:pt idx="12">
                  <c:v>61</c:v>
                </c:pt>
                <c:pt idx="13">
                  <c:v>0</c:v>
                </c:pt>
                <c:pt idx="14">
                  <c:v>97</c:v>
                </c:pt>
                <c:pt idx="15">
                  <c:v>0</c:v>
                </c:pt>
                <c:pt idx="16">
                  <c:v>52</c:v>
                </c:pt>
              </c:numCache>
            </c:numRef>
          </c:val>
        </c:ser>
        <c:ser>
          <c:idx val="0"/>
          <c:order val="1"/>
          <c:tx>
            <c:v>Novel</c:v>
          </c:tx>
          <c:spPr>
            <a:solidFill>
              <a:schemeClr val="accent2"/>
            </a:solidFill>
          </c:spPr>
          <c:cat>
            <c:strRef>
              <c:f>NovelOnly!$AN$1:$BD$1</c:f>
              <c:strCache>
                <c:ptCount val="17"/>
                <c:pt idx="0">
                  <c:v>88285v</c:v>
                </c:pt>
                <c:pt idx="1">
                  <c:v>12180</c:v>
                </c:pt>
                <c:pt idx="2">
                  <c:v>721219v</c:v>
                </c:pt>
                <c:pt idx="3">
                  <c:v>24242i</c:v>
                </c:pt>
                <c:pt idx="4">
                  <c:v>40104i</c:v>
                </c:pt>
                <c:pt idx="5">
                  <c:v>72407v</c:v>
                </c:pt>
                <c:pt idx="6">
                  <c:v>62824</c:v>
                </c:pt>
                <c:pt idx="7">
                  <c:v>87133i</c:v>
                </c:pt>
                <c:pt idx="8">
                  <c:v>19104</c:v>
                </c:pt>
                <c:pt idx="9">
                  <c:v>31705i</c:v>
                </c:pt>
                <c:pt idx="10">
                  <c:v>92653v</c:v>
                </c:pt>
                <c:pt idx="11">
                  <c:v>94158i</c:v>
                </c:pt>
                <c:pt idx="12">
                  <c:v>47596v</c:v>
                </c:pt>
                <c:pt idx="13">
                  <c:v>34583i</c:v>
                </c:pt>
                <c:pt idx="14">
                  <c:v>77778i</c:v>
                </c:pt>
                <c:pt idx="15">
                  <c:v>60306</c:v>
                </c:pt>
                <c:pt idx="16">
                  <c:v>77777i</c:v>
                </c:pt>
              </c:strCache>
            </c:strRef>
          </c:cat>
          <c:val>
            <c:numRef>
              <c:f>NovelOnly!$AN$1622:$BD$1622</c:f>
              <c:numCache>
                <c:formatCode>General</c:formatCode>
                <c:ptCount val="17"/>
                <c:pt idx="0">
                  <c:v>4</c:v>
                </c:pt>
                <c:pt idx="1">
                  <c:v>11</c:v>
                </c:pt>
                <c:pt idx="2">
                  <c:v>7</c:v>
                </c:pt>
                <c:pt idx="3">
                  <c:v>9</c:v>
                </c:pt>
                <c:pt idx="4">
                  <c:v>12</c:v>
                </c:pt>
                <c:pt idx="5">
                  <c:v>0</c:v>
                </c:pt>
                <c:pt idx="6">
                  <c:v>56</c:v>
                </c:pt>
                <c:pt idx="7">
                  <c:v>16</c:v>
                </c:pt>
                <c:pt idx="8">
                  <c:v>61</c:v>
                </c:pt>
                <c:pt idx="9">
                  <c:v>22</c:v>
                </c:pt>
                <c:pt idx="10">
                  <c:v>33</c:v>
                </c:pt>
                <c:pt idx="11">
                  <c:v>4</c:v>
                </c:pt>
                <c:pt idx="12">
                  <c:v>38</c:v>
                </c:pt>
                <c:pt idx="13">
                  <c:v>7</c:v>
                </c:pt>
                <c:pt idx="14">
                  <c:v>0</c:v>
                </c:pt>
                <c:pt idx="15">
                  <c:v>9</c:v>
                </c:pt>
                <c:pt idx="16">
                  <c:v>0</c:v>
                </c:pt>
              </c:numCache>
            </c:numRef>
          </c:val>
        </c:ser>
        <c:overlap val="100"/>
        <c:axId val="107498112"/>
        <c:axId val="107487616"/>
      </c:barChart>
      <c:catAx>
        <c:axId val="107498112"/>
        <c:scaling>
          <c:orientation val="minMax"/>
        </c:scaling>
        <c:axPos val="b"/>
        <c:tickLblPos val="nextTo"/>
        <c:txPr>
          <a:bodyPr rot="2700000"/>
          <a:lstStyle/>
          <a:p>
            <a:pPr>
              <a:defRPr sz="1200"/>
            </a:pPr>
            <a:endParaRPr lang="en-US"/>
          </a:p>
        </c:txPr>
        <c:crossAx val="107487616"/>
        <c:crosses val="autoZero"/>
        <c:auto val="1"/>
        <c:lblAlgn val="ctr"/>
        <c:lblOffset val="100"/>
      </c:catAx>
      <c:valAx>
        <c:axId val="107487616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 dirty="0" smtClean="0"/>
                  <a:t>#Sequences</a:t>
                </a:r>
                <a:endParaRPr lang="en-US" sz="1200" dirty="0"/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07498112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400"/>
          </a:pPr>
          <a:endParaRPr lang="en-US"/>
        </a:p>
      </c:txPr>
    </c:legend>
    <c:plotVisOnly val="1"/>
  </c:chart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barChart>
        <c:barDir val="col"/>
        <c:grouping val="stacked"/>
        <c:ser>
          <c:idx val="17"/>
          <c:order val="0"/>
          <c:tx>
            <c:v>Consensus ID</c:v>
          </c:tx>
          <c:spPr>
            <a:solidFill>
              <a:schemeClr val="accent1"/>
            </a:solidFill>
          </c:spPr>
          <c:cat>
            <c:strRef>
              <c:f>newIDs_ItoL_nodecoy_analysis!$AM$1:$BC$1</c:f>
              <c:strCache>
                <c:ptCount val="17"/>
                <c:pt idx="0">
                  <c:v>88285v</c:v>
                </c:pt>
                <c:pt idx="1">
                  <c:v>12180</c:v>
                </c:pt>
                <c:pt idx="2">
                  <c:v>721219v</c:v>
                </c:pt>
                <c:pt idx="3">
                  <c:v>24242i</c:v>
                </c:pt>
                <c:pt idx="4">
                  <c:v>40104i</c:v>
                </c:pt>
                <c:pt idx="5">
                  <c:v>72407v</c:v>
                </c:pt>
                <c:pt idx="6">
                  <c:v>62824</c:v>
                </c:pt>
                <c:pt idx="7">
                  <c:v>87133i</c:v>
                </c:pt>
                <c:pt idx="8">
                  <c:v>19104</c:v>
                </c:pt>
                <c:pt idx="9">
                  <c:v>31705i</c:v>
                </c:pt>
                <c:pt idx="10">
                  <c:v>92653v</c:v>
                </c:pt>
                <c:pt idx="11">
                  <c:v>94158i</c:v>
                </c:pt>
                <c:pt idx="12">
                  <c:v>47596v</c:v>
                </c:pt>
                <c:pt idx="13">
                  <c:v>34583i</c:v>
                </c:pt>
                <c:pt idx="14">
                  <c:v>77778i</c:v>
                </c:pt>
                <c:pt idx="15">
                  <c:v>60306</c:v>
                </c:pt>
                <c:pt idx="16">
                  <c:v>77777i</c:v>
                </c:pt>
              </c:strCache>
            </c:strRef>
          </c:cat>
          <c:val>
            <c:numRef>
              <c:f>newIDs_ItoL_nodecoy_analysis!$AM$2321:$BC$2321</c:f>
              <c:numCache>
                <c:formatCode>General</c:formatCode>
                <c:ptCount val="17"/>
                <c:pt idx="0">
                  <c:v>37</c:v>
                </c:pt>
                <c:pt idx="1">
                  <c:v>109</c:v>
                </c:pt>
                <c:pt idx="2">
                  <c:v>78</c:v>
                </c:pt>
                <c:pt idx="3">
                  <c:v>23</c:v>
                </c:pt>
                <c:pt idx="4">
                  <c:v>118</c:v>
                </c:pt>
                <c:pt idx="5">
                  <c:v>89</c:v>
                </c:pt>
                <c:pt idx="6">
                  <c:v>144</c:v>
                </c:pt>
                <c:pt idx="7">
                  <c:v>119</c:v>
                </c:pt>
                <c:pt idx="8">
                  <c:v>157</c:v>
                </c:pt>
                <c:pt idx="9">
                  <c:v>121</c:v>
                </c:pt>
                <c:pt idx="10">
                  <c:v>122</c:v>
                </c:pt>
                <c:pt idx="11">
                  <c:v>100</c:v>
                </c:pt>
                <c:pt idx="12">
                  <c:v>100</c:v>
                </c:pt>
                <c:pt idx="13">
                  <c:v>7</c:v>
                </c:pt>
                <c:pt idx="14">
                  <c:v>97</c:v>
                </c:pt>
                <c:pt idx="15">
                  <c:v>9</c:v>
                </c:pt>
                <c:pt idx="16">
                  <c:v>52</c:v>
                </c:pt>
              </c:numCache>
            </c:numRef>
          </c:val>
        </c:ser>
        <c:ser>
          <c:idx val="0"/>
          <c:order val="1"/>
          <c:tx>
            <c:v>Participant&lt;3</c:v>
          </c:tx>
          <c:spPr>
            <a:solidFill>
              <a:srgbClr val="FFC000"/>
            </a:solidFill>
          </c:spPr>
          <c:cat>
            <c:strRef>
              <c:f>newIDs_ItoL_nodecoy_analysis!$AM$1:$BC$1</c:f>
              <c:strCache>
                <c:ptCount val="17"/>
                <c:pt idx="0">
                  <c:v>88285v</c:v>
                </c:pt>
                <c:pt idx="1">
                  <c:v>12180</c:v>
                </c:pt>
                <c:pt idx="2">
                  <c:v>721219v</c:v>
                </c:pt>
                <c:pt idx="3">
                  <c:v>24242i</c:v>
                </c:pt>
                <c:pt idx="4">
                  <c:v>40104i</c:v>
                </c:pt>
                <c:pt idx="5">
                  <c:v>72407v</c:v>
                </c:pt>
                <c:pt idx="6">
                  <c:v>62824</c:v>
                </c:pt>
                <c:pt idx="7">
                  <c:v>87133i</c:v>
                </c:pt>
                <c:pt idx="8">
                  <c:v>19104</c:v>
                </c:pt>
                <c:pt idx="9">
                  <c:v>31705i</c:v>
                </c:pt>
                <c:pt idx="10">
                  <c:v>92653v</c:v>
                </c:pt>
                <c:pt idx="11">
                  <c:v>94158i</c:v>
                </c:pt>
                <c:pt idx="12">
                  <c:v>47596v</c:v>
                </c:pt>
                <c:pt idx="13">
                  <c:v>34583i</c:v>
                </c:pt>
                <c:pt idx="14">
                  <c:v>77778i</c:v>
                </c:pt>
                <c:pt idx="15">
                  <c:v>60306</c:v>
                </c:pt>
                <c:pt idx="16">
                  <c:v>77777i</c:v>
                </c:pt>
              </c:strCache>
            </c:strRef>
          </c:cat>
          <c:val>
            <c:numRef>
              <c:f>newIDs_ItoL_nodecoy_analysis!$AM$2317:$BC$2317</c:f>
              <c:numCache>
                <c:formatCode>General</c:formatCode>
                <c:ptCount val="17"/>
                <c:pt idx="0">
                  <c:v>85</c:v>
                </c:pt>
                <c:pt idx="1">
                  <c:v>60</c:v>
                </c:pt>
                <c:pt idx="2">
                  <c:v>291</c:v>
                </c:pt>
                <c:pt idx="3">
                  <c:v>11</c:v>
                </c:pt>
                <c:pt idx="4">
                  <c:v>201</c:v>
                </c:pt>
                <c:pt idx="5">
                  <c:v>2</c:v>
                </c:pt>
                <c:pt idx="6">
                  <c:v>140</c:v>
                </c:pt>
                <c:pt idx="7">
                  <c:v>61</c:v>
                </c:pt>
                <c:pt idx="8">
                  <c:v>214</c:v>
                </c:pt>
                <c:pt idx="9">
                  <c:v>413</c:v>
                </c:pt>
                <c:pt idx="10">
                  <c:v>246</c:v>
                </c:pt>
                <c:pt idx="11">
                  <c:v>6</c:v>
                </c:pt>
                <c:pt idx="12">
                  <c:v>129</c:v>
                </c:pt>
                <c:pt idx="13">
                  <c:v>18</c:v>
                </c:pt>
                <c:pt idx="14">
                  <c:v>17</c:v>
                </c:pt>
                <c:pt idx="15">
                  <c:v>552</c:v>
                </c:pt>
                <c:pt idx="16">
                  <c:v>11</c:v>
                </c:pt>
              </c:numCache>
            </c:numRef>
          </c:val>
        </c:ser>
        <c:overlap val="100"/>
        <c:axId val="115308032"/>
        <c:axId val="115309568"/>
      </c:barChart>
      <c:catAx>
        <c:axId val="115308032"/>
        <c:scaling>
          <c:orientation val="minMax"/>
        </c:scaling>
        <c:axPos val="b"/>
        <c:tickLblPos val="nextTo"/>
        <c:txPr>
          <a:bodyPr rot="2700000"/>
          <a:lstStyle/>
          <a:p>
            <a:pPr>
              <a:defRPr sz="1200"/>
            </a:pPr>
            <a:endParaRPr lang="en-US"/>
          </a:p>
        </c:txPr>
        <c:crossAx val="115309568"/>
        <c:crosses val="autoZero"/>
        <c:auto val="1"/>
        <c:lblAlgn val="ctr"/>
        <c:lblOffset val="100"/>
      </c:catAx>
      <c:valAx>
        <c:axId val="115309568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 dirty="0" smtClean="0"/>
                  <a:t>#Sequences</a:t>
                </a:r>
                <a:endParaRPr lang="en-US" sz="1200" dirty="0"/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15308032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400"/>
          </a:pPr>
          <a:endParaRPr lang="en-US"/>
        </a:p>
      </c:txPr>
    </c:legend>
    <c:plotVisOnly val="1"/>
  </c:chart>
  <c:externalData r:id="rId1"/>
  <c:userShapes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pieChart>
        <c:varyColors val="1"/>
        <c:ser>
          <c:idx val="0"/>
          <c:order val="0"/>
          <c:cat>
            <c:strRef>
              <c:f>Sheet2!$A$19:$A$23</c:f>
              <c:strCache>
                <c:ptCount val="5"/>
                <c:pt idx="0">
                  <c:v>Mindlessly simple</c:v>
                </c:pt>
                <c:pt idx="1">
                  <c:v>Easy</c:v>
                </c:pt>
                <c:pt idx="2">
                  <c:v>Just right</c:v>
                </c:pt>
                <c:pt idx="3">
                  <c:v>Too difficult</c:v>
                </c:pt>
                <c:pt idx="4">
                  <c:v>Impossible</c:v>
                </c:pt>
              </c:strCache>
            </c:strRef>
          </c:cat>
          <c:val>
            <c:numRef>
              <c:f>Sheet2!$B$19:$B$23</c:f>
              <c:numCache>
                <c:formatCode>General</c:formatCode>
                <c:ptCount val="5"/>
                <c:pt idx="0">
                  <c:v>2</c:v>
                </c:pt>
                <c:pt idx="1">
                  <c:v>3</c:v>
                </c:pt>
                <c:pt idx="2">
                  <c:v>6</c:v>
                </c:pt>
                <c:pt idx="3">
                  <c:v>3</c:v>
                </c:pt>
                <c:pt idx="4">
                  <c:v>2</c:v>
                </c:pt>
              </c:numCache>
            </c:numRef>
          </c:val>
        </c:ser>
        <c:firstSliceAng val="0"/>
      </c:pieChart>
    </c:plotArea>
    <c:legend>
      <c:legendPos val="r"/>
      <c:layout/>
      <c:txPr>
        <a:bodyPr/>
        <a:lstStyle/>
        <a:p>
          <a:pPr>
            <a:defRPr sz="1400"/>
          </a:pPr>
          <a:endParaRPr lang="en-US"/>
        </a:p>
      </c:txPr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pieChart>
        <c:varyColors val="1"/>
        <c:ser>
          <c:idx val="0"/>
          <c:order val="0"/>
          <c:cat>
            <c:strRef>
              <c:f>Sheet2!$E$19:$E$22</c:f>
              <c:strCache>
                <c:ptCount val="4"/>
                <c:pt idx="0">
                  <c:v>North America</c:v>
                </c:pt>
                <c:pt idx="1">
                  <c:v>Asia</c:v>
                </c:pt>
                <c:pt idx="2">
                  <c:v>Europe</c:v>
                </c:pt>
                <c:pt idx="3">
                  <c:v>Australia/NZ</c:v>
                </c:pt>
              </c:strCache>
            </c:strRef>
          </c:cat>
          <c:val>
            <c:numRef>
              <c:f>Sheet2!$F$19:$F$22</c:f>
              <c:numCache>
                <c:formatCode>General</c:formatCode>
                <c:ptCount val="4"/>
                <c:pt idx="0">
                  <c:v>11</c:v>
                </c:pt>
                <c:pt idx="1">
                  <c:v>3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firstSliceAng val="0"/>
      </c:pieChart>
    </c:plotArea>
    <c:legend>
      <c:legendPos val="r"/>
      <c:layout/>
      <c:txPr>
        <a:bodyPr/>
        <a:lstStyle/>
        <a:p>
          <a:pPr>
            <a:defRPr sz="1600"/>
          </a:pPr>
          <a:endParaRPr lang="en-US"/>
        </a:p>
      </c:txPr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pieChart>
        <c:varyColors val="1"/>
        <c:ser>
          <c:idx val="0"/>
          <c:order val="0"/>
          <c:cat>
            <c:strRef>
              <c:f>Sheet2!$G$19:$G$21</c:f>
              <c:strCache>
                <c:ptCount val="3"/>
                <c:pt idx="0">
                  <c:v>Bioinformatician/Software Developer</c:v>
                </c:pt>
                <c:pt idx="1">
                  <c:v>Director/Manager</c:v>
                </c:pt>
                <c:pt idx="2">
                  <c:v>Mass Spectrometrist</c:v>
                </c:pt>
              </c:strCache>
            </c:strRef>
          </c:cat>
          <c:val>
            <c:numRef>
              <c:f>Sheet2!$H$19:$H$21</c:f>
              <c:numCache>
                <c:formatCode>General</c:formatCode>
                <c:ptCount val="3"/>
                <c:pt idx="0">
                  <c:v>13</c:v>
                </c:pt>
                <c:pt idx="1">
                  <c:v>1</c:v>
                </c:pt>
                <c:pt idx="2">
                  <c:v>2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59620275590551142"/>
          <c:y val="5.5528215223097116E-2"/>
          <c:w val="0.38713057742782186"/>
          <c:h val="0.88894356955380582"/>
        </c:manualLayout>
      </c:layout>
      <c:txPr>
        <a:bodyPr/>
        <a:lstStyle/>
        <a:p>
          <a:pPr>
            <a:defRPr sz="1600"/>
          </a:pPr>
          <a:endParaRPr lang="en-US"/>
        </a:p>
      </c:txPr>
    </c:legend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5.8758993602973993E-2"/>
          <c:y val="3.2583138395726081E-2"/>
          <c:w val="0.76885903165077885"/>
          <c:h val="0.80863639651314589"/>
        </c:manualLayout>
      </c:layout>
      <c:barChart>
        <c:barDir val="col"/>
        <c:grouping val="clustered"/>
        <c:ser>
          <c:idx val="0"/>
          <c:order val="0"/>
          <c:tx>
            <c:strRef>
              <c:f>'[17spectrum_PSM_summary_02_22_2013.xlsx]Sheet3'!$E$1</c:f>
              <c:strCache>
                <c:ptCount val="1"/>
                <c:pt idx="0">
                  <c:v># spectra Id Yes</c:v>
                </c:pt>
              </c:strCache>
            </c:strRef>
          </c:tx>
          <c:cat>
            <c:strRef>
              <c:f>'[17spectrum_PSM_summary_02_22_2013.xlsx]Sheet3'!$A$2:$A$18</c:f>
              <c:strCache>
                <c:ptCount val="17"/>
                <c:pt idx="0">
                  <c:v>88285v</c:v>
                </c:pt>
                <c:pt idx="1">
                  <c:v>12180</c:v>
                </c:pt>
                <c:pt idx="2">
                  <c:v>721219v</c:v>
                </c:pt>
                <c:pt idx="3">
                  <c:v>24242i</c:v>
                </c:pt>
                <c:pt idx="4">
                  <c:v>40104i</c:v>
                </c:pt>
                <c:pt idx="5">
                  <c:v>72407v</c:v>
                </c:pt>
                <c:pt idx="6">
                  <c:v>62824</c:v>
                </c:pt>
                <c:pt idx="7">
                  <c:v>87133i</c:v>
                </c:pt>
                <c:pt idx="8">
                  <c:v>19104</c:v>
                </c:pt>
                <c:pt idx="9">
                  <c:v>31705i</c:v>
                </c:pt>
                <c:pt idx="10">
                  <c:v>92653v</c:v>
                </c:pt>
                <c:pt idx="11">
                  <c:v>94158i</c:v>
                </c:pt>
                <c:pt idx="12">
                  <c:v>47596v</c:v>
                </c:pt>
                <c:pt idx="13">
                  <c:v>34583i</c:v>
                </c:pt>
                <c:pt idx="14">
                  <c:v>77778i</c:v>
                </c:pt>
                <c:pt idx="15">
                  <c:v>60306</c:v>
                </c:pt>
                <c:pt idx="16">
                  <c:v>77777i</c:v>
                </c:pt>
              </c:strCache>
            </c:strRef>
          </c:cat>
          <c:val>
            <c:numRef>
              <c:f>'[17spectrum_PSM_summary_02_22_2013.xlsx]Sheet3'!$E$2:$E$18</c:f>
              <c:numCache>
                <c:formatCode>General</c:formatCode>
                <c:ptCount val="17"/>
                <c:pt idx="0">
                  <c:v>84373</c:v>
                </c:pt>
                <c:pt idx="1">
                  <c:v>82490</c:v>
                </c:pt>
                <c:pt idx="2">
                  <c:v>79703</c:v>
                </c:pt>
                <c:pt idx="3">
                  <c:v>72838</c:v>
                </c:pt>
                <c:pt idx="4">
                  <c:v>72500</c:v>
                </c:pt>
                <c:pt idx="5">
                  <c:v>71577</c:v>
                </c:pt>
                <c:pt idx="6">
                  <c:v>68220</c:v>
                </c:pt>
                <c:pt idx="7">
                  <c:v>64289</c:v>
                </c:pt>
                <c:pt idx="8">
                  <c:v>63491</c:v>
                </c:pt>
                <c:pt idx="9">
                  <c:v>61664</c:v>
                </c:pt>
                <c:pt idx="10">
                  <c:v>55792</c:v>
                </c:pt>
                <c:pt idx="11">
                  <c:v>54433</c:v>
                </c:pt>
                <c:pt idx="12">
                  <c:v>54146</c:v>
                </c:pt>
                <c:pt idx="13">
                  <c:v>51463</c:v>
                </c:pt>
                <c:pt idx="14">
                  <c:v>47694</c:v>
                </c:pt>
                <c:pt idx="15">
                  <c:v>36623</c:v>
                </c:pt>
                <c:pt idx="16">
                  <c:v>20501</c:v>
                </c:pt>
              </c:numCache>
            </c:numRef>
          </c:val>
        </c:ser>
        <c:ser>
          <c:idx val="1"/>
          <c:order val="1"/>
          <c:tx>
            <c:strRef>
              <c:f>'[17spectrum_PSM_summary_02_22_2013.xlsx]Sheet3'!$J$1</c:f>
              <c:strCache>
                <c:ptCount val="1"/>
                <c:pt idx="0">
                  <c:v># unique Peptides UC ID Yes</c:v>
                </c:pt>
              </c:strCache>
            </c:strRef>
          </c:tx>
          <c:cat>
            <c:strRef>
              <c:f>'[17spectrum_PSM_summary_02_22_2013.xlsx]Sheet3'!$A$2:$A$18</c:f>
              <c:strCache>
                <c:ptCount val="17"/>
                <c:pt idx="0">
                  <c:v>88285v</c:v>
                </c:pt>
                <c:pt idx="1">
                  <c:v>12180</c:v>
                </c:pt>
                <c:pt idx="2">
                  <c:v>721219v</c:v>
                </c:pt>
                <c:pt idx="3">
                  <c:v>24242i</c:v>
                </c:pt>
                <c:pt idx="4">
                  <c:v>40104i</c:v>
                </c:pt>
                <c:pt idx="5">
                  <c:v>72407v</c:v>
                </c:pt>
                <c:pt idx="6">
                  <c:v>62824</c:v>
                </c:pt>
                <c:pt idx="7">
                  <c:v>87133i</c:v>
                </c:pt>
                <c:pt idx="8">
                  <c:v>19104</c:v>
                </c:pt>
                <c:pt idx="9">
                  <c:v>31705i</c:v>
                </c:pt>
                <c:pt idx="10">
                  <c:v>92653v</c:v>
                </c:pt>
                <c:pt idx="11">
                  <c:v>94158i</c:v>
                </c:pt>
                <c:pt idx="12">
                  <c:v>47596v</c:v>
                </c:pt>
                <c:pt idx="13">
                  <c:v>34583i</c:v>
                </c:pt>
                <c:pt idx="14">
                  <c:v>77778i</c:v>
                </c:pt>
                <c:pt idx="15">
                  <c:v>60306</c:v>
                </c:pt>
                <c:pt idx="16">
                  <c:v>77777i</c:v>
                </c:pt>
              </c:strCache>
            </c:strRef>
          </c:cat>
          <c:val>
            <c:numRef>
              <c:f>'[17spectrum_PSM_summary_02_22_2013.xlsx]Sheet3'!$J$2:$J$18</c:f>
              <c:numCache>
                <c:formatCode>General</c:formatCode>
                <c:ptCount val="17"/>
                <c:pt idx="0">
                  <c:v>44151</c:v>
                </c:pt>
                <c:pt idx="1">
                  <c:v>38312</c:v>
                </c:pt>
                <c:pt idx="2">
                  <c:v>41878</c:v>
                </c:pt>
                <c:pt idx="3">
                  <c:v>39319</c:v>
                </c:pt>
                <c:pt idx="4">
                  <c:v>39017</c:v>
                </c:pt>
                <c:pt idx="5">
                  <c:v>38014</c:v>
                </c:pt>
                <c:pt idx="6">
                  <c:v>31157</c:v>
                </c:pt>
                <c:pt idx="7">
                  <c:v>33701</c:v>
                </c:pt>
                <c:pt idx="8">
                  <c:v>34712</c:v>
                </c:pt>
                <c:pt idx="9">
                  <c:v>31691</c:v>
                </c:pt>
                <c:pt idx="10">
                  <c:v>28985</c:v>
                </c:pt>
                <c:pt idx="11">
                  <c:v>30481</c:v>
                </c:pt>
                <c:pt idx="12">
                  <c:v>28891</c:v>
                </c:pt>
                <c:pt idx="13">
                  <c:v>27114</c:v>
                </c:pt>
                <c:pt idx="14">
                  <c:v>25291</c:v>
                </c:pt>
                <c:pt idx="15">
                  <c:v>20543</c:v>
                </c:pt>
                <c:pt idx="16">
                  <c:v>11076</c:v>
                </c:pt>
              </c:numCache>
            </c:numRef>
          </c:val>
        </c:ser>
        <c:axId val="72612864"/>
        <c:axId val="131629824"/>
      </c:barChart>
      <c:catAx>
        <c:axId val="72612864"/>
        <c:scaling>
          <c:orientation val="minMax"/>
        </c:scaling>
        <c:axPos val="b"/>
        <c:numFmt formatCode="General" sourceLinked="1"/>
        <c:tickLblPos val="nextTo"/>
        <c:txPr>
          <a:bodyPr rot="2700000" vert="horz"/>
          <a:lstStyle/>
          <a:p>
            <a:pPr>
              <a:defRPr sz="1200" baseline="0"/>
            </a:pPr>
            <a:endParaRPr lang="en-US"/>
          </a:p>
        </c:txPr>
        <c:crossAx val="131629824"/>
        <c:crosses val="autoZero"/>
        <c:auto val="1"/>
        <c:lblAlgn val="ctr"/>
        <c:lblOffset val="100"/>
      </c:catAx>
      <c:valAx>
        <c:axId val="131629824"/>
        <c:scaling>
          <c:orientation val="minMax"/>
        </c:scaling>
        <c:axPos val="l"/>
        <c:majorGridlines/>
        <c:numFmt formatCode="General" sourceLinked="1"/>
        <c:tickLblPos val="nextTo"/>
        <c:crossAx val="726128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3316341947827088"/>
          <c:y val="0.4398270761115145"/>
          <c:w val="0.16540781912735769"/>
          <c:h val="0.21425767073611199"/>
        </c:manualLayout>
      </c:layout>
      <c:txPr>
        <a:bodyPr/>
        <a:lstStyle/>
        <a:p>
          <a:pPr>
            <a:defRPr sz="1200"/>
          </a:pPr>
          <a:endParaRPr lang="en-US"/>
        </a:p>
      </c:txPr>
    </c:legend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5.8758993602973993E-2"/>
          <c:y val="3.2583138395726081E-2"/>
          <c:w val="0.76885903165077907"/>
          <c:h val="0.80863639651314601"/>
        </c:manualLayout>
      </c:layout>
      <c:barChart>
        <c:barDir val="col"/>
        <c:grouping val="clustered"/>
        <c:ser>
          <c:idx val="0"/>
          <c:order val="0"/>
          <c:tx>
            <c:strRef>
              <c:f>'[17spectrum_PSM_summary_02_22_2013.xlsx]Sheet3'!$E$1</c:f>
              <c:strCache>
                <c:ptCount val="1"/>
                <c:pt idx="0">
                  <c:v># spectra Id Yes</c:v>
                </c:pt>
              </c:strCache>
            </c:strRef>
          </c:tx>
          <c:cat>
            <c:strRef>
              <c:f>'[17spectrum_PSM_summary_02_22_2013.xlsx]Sheet3'!$A$2:$A$18</c:f>
              <c:strCache>
                <c:ptCount val="17"/>
                <c:pt idx="0">
                  <c:v>88285v</c:v>
                </c:pt>
                <c:pt idx="1">
                  <c:v>12180</c:v>
                </c:pt>
                <c:pt idx="2">
                  <c:v>721219v</c:v>
                </c:pt>
                <c:pt idx="3">
                  <c:v>24242i</c:v>
                </c:pt>
                <c:pt idx="4">
                  <c:v>40104i</c:v>
                </c:pt>
                <c:pt idx="5">
                  <c:v>72407v</c:v>
                </c:pt>
                <c:pt idx="6">
                  <c:v>62824</c:v>
                </c:pt>
                <c:pt idx="7">
                  <c:v>87133i</c:v>
                </c:pt>
                <c:pt idx="8">
                  <c:v>19104</c:v>
                </c:pt>
                <c:pt idx="9">
                  <c:v>31705i</c:v>
                </c:pt>
                <c:pt idx="10">
                  <c:v>92653v</c:v>
                </c:pt>
                <c:pt idx="11">
                  <c:v>94158i</c:v>
                </c:pt>
                <c:pt idx="12">
                  <c:v>47596v</c:v>
                </c:pt>
                <c:pt idx="13">
                  <c:v>34583i</c:v>
                </c:pt>
                <c:pt idx="14">
                  <c:v>77778i</c:v>
                </c:pt>
                <c:pt idx="15">
                  <c:v>60306</c:v>
                </c:pt>
                <c:pt idx="16">
                  <c:v>77777i</c:v>
                </c:pt>
              </c:strCache>
            </c:strRef>
          </c:cat>
          <c:val>
            <c:numRef>
              <c:f>'[17spectrum_PSM_summary_02_22_2013.xlsx]Sheet3'!$E$2:$E$18</c:f>
              <c:numCache>
                <c:formatCode>General</c:formatCode>
                <c:ptCount val="17"/>
                <c:pt idx="0">
                  <c:v>84373</c:v>
                </c:pt>
                <c:pt idx="1">
                  <c:v>82490</c:v>
                </c:pt>
                <c:pt idx="2">
                  <c:v>79703</c:v>
                </c:pt>
                <c:pt idx="3">
                  <c:v>72838</c:v>
                </c:pt>
                <c:pt idx="4">
                  <c:v>72500</c:v>
                </c:pt>
                <c:pt idx="5">
                  <c:v>71577</c:v>
                </c:pt>
                <c:pt idx="6">
                  <c:v>68220</c:v>
                </c:pt>
                <c:pt idx="7">
                  <c:v>64289</c:v>
                </c:pt>
                <c:pt idx="8">
                  <c:v>63491</c:v>
                </c:pt>
                <c:pt idx="9">
                  <c:v>61664</c:v>
                </c:pt>
                <c:pt idx="10">
                  <c:v>55792</c:v>
                </c:pt>
                <c:pt idx="11">
                  <c:v>54433</c:v>
                </c:pt>
                <c:pt idx="12">
                  <c:v>54146</c:v>
                </c:pt>
                <c:pt idx="13">
                  <c:v>51463</c:v>
                </c:pt>
                <c:pt idx="14">
                  <c:v>47694</c:v>
                </c:pt>
                <c:pt idx="15">
                  <c:v>36623</c:v>
                </c:pt>
                <c:pt idx="16">
                  <c:v>20501</c:v>
                </c:pt>
              </c:numCache>
            </c:numRef>
          </c:val>
        </c:ser>
        <c:ser>
          <c:idx val="1"/>
          <c:order val="1"/>
          <c:tx>
            <c:strRef>
              <c:f>'[17spectrum_PSM_summary_02_22_2013.xlsx]Sheet3'!$J$1</c:f>
              <c:strCache>
                <c:ptCount val="1"/>
                <c:pt idx="0">
                  <c:v># unique Peptides UC ID Yes</c:v>
                </c:pt>
              </c:strCache>
            </c:strRef>
          </c:tx>
          <c:cat>
            <c:strRef>
              <c:f>'[17spectrum_PSM_summary_02_22_2013.xlsx]Sheet3'!$A$2:$A$18</c:f>
              <c:strCache>
                <c:ptCount val="17"/>
                <c:pt idx="0">
                  <c:v>88285v</c:v>
                </c:pt>
                <c:pt idx="1">
                  <c:v>12180</c:v>
                </c:pt>
                <c:pt idx="2">
                  <c:v>721219v</c:v>
                </c:pt>
                <c:pt idx="3">
                  <c:v>24242i</c:v>
                </c:pt>
                <c:pt idx="4">
                  <c:v>40104i</c:v>
                </c:pt>
                <c:pt idx="5">
                  <c:v>72407v</c:v>
                </c:pt>
                <c:pt idx="6">
                  <c:v>62824</c:v>
                </c:pt>
                <c:pt idx="7">
                  <c:v>87133i</c:v>
                </c:pt>
                <c:pt idx="8">
                  <c:v>19104</c:v>
                </c:pt>
                <c:pt idx="9">
                  <c:v>31705i</c:v>
                </c:pt>
                <c:pt idx="10">
                  <c:v>92653v</c:v>
                </c:pt>
                <c:pt idx="11">
                  <c:v>94158i</c:v>
                </c:pt>
                <c:pt idx="12">
                  <c:v>47596v</c:v>
                </c:pt>
                <c:pt idx="13">
                  <c:v>34583i</c:v>
                </c:pt>
                <c:pt idx="14">
                  <c:v>77778i</c:v>
                </c:pt>
                <c:pt idx="15">
                  <c:v>60306</c:v>
                </c:pt>
                <c:pt idx="16">
                  <c:v>77777i</c:v>
                </c:pt>
              </c:strCache>
            </c:strRef>
          </c:cat>
          <c:val>
            <c:numRef>
              <c:f>'[17spectrum_PSM_summary_02_22_2013.xlsx]Sheet3'!$J$2:$J$18</c:f>
              <c:numCache>
                <c:formatCode>General</c:formatCode>
                <c:ptCount val="17"/>
                <c:pt idx="0">
                  <c:v>44151</c:v>
                </c:pt>
                <c:pt idx="1">
                  <c:v>38312</c:v>
                </c:pt>
                <c:pt idx="2">
                  <c:v>41878</c:v>
                </c:pt>
                <c:pt idx="3">
                  <c:v>39319</c:v>
                </c:pt>
                <c:pt idx="4">
                  <c:v>39017</c:v>
                </c:pt>
                <c:pt idx="5">
                  <c:v>38014</c:v>
                </c:pt>
                <c:pt idx="6">
                  <c:v>31157</c:v>
                </c:pt>
                <c:pt idx="7">
                  <c:v>33701</c:v>
                </c:pt>
                <c:pt idx="8">
                  <c:v>34712</c:v>
                </c:pt>
                <c:pt idx="9">
                  <c:v>31691</c:v>
                </c:pt>
                <c:pt idx="10">
                  <c:v>28985</c:v>
                </c:pt>
                <c:pt idx="11">
                  <c:v>30481</c:v>
                </c:pt>
                <c:pt idx="12">
                  <c:v>28891</c:v>
                </c:pt>
                <c:pt idx="13">
                  <c:v>27114</c:v>
                </c:pt>
                <c:pt idx="14">
                  <c:v>25291</c:v>
                </c:pt>
                <c:pt idx="15">
                  <c:v>20543</c:v>
                </c:pt>
                <c:pt idx="16">
                  <c:v>11076</c:v>
                </c:pt>
              </c:numCache>
            </c:numRef>
          </c:val>
        </c:ser>
        <c:axId val="136082560"/>
        <c:axId val="136084096"/>
      </c:barChart>
      <c:catAx>
        <c:axId val="136082560"/>
        <c:scaling>
          <c:orientation val="minMax"/>
        </c:scaling>
        <c:axPos val="b"/>
        <c:numFmt formatCode="General" sourceLinked="1"/>
        <c:tickLblPos val="nextTo"/>
        <c:txPr>
          <a:bodyPr rot="-5400000" vert="horz"/>
          <a:lstStyle/>
          <a:p>
            <a:pPr>
              <a:defRPr sz="1200" baseline="0"/>
            </a:pPr>
            <a:endParaRPr lang="en-US"/>
          </a:p>
        </c:txPr>
        <c:crossAx val="136084096"/>
        <c:crosses val="autoZero"/>
        <c:auto val="1"/>
        <c:lblAlgn val="ctr"/>
        <c:lblOffset val="100"/>
      </c:catAx>
      <c:valAx>
        <c:axId val="136084096"/>
        <c:scaling>
          <c:orientation val="minMax"/>
        </c:scaling>
        <c:axPos val="l"/>
        <c:majorGridlines/>
        <c:numFmt formatCode="General" sourceLinked="1"/>
        <c:tickLblPos val="nextTo"/>
        <c:crossAx val="13608256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3316341947827099"/>
          <c:y val="0.43982707611151456"/>
          <c:w val="0.16540781912735772"/>
          <c:h val="0.21425767073611199"/>
        </c:manualLayout>
      </c:layout>
      <c:txPr>
        <a:bodyPr/>
        <a:lstStyle/>
        <a:p>
          <a:pPr>
            <a:defRPr sz="1200"/>
          </a:pPr>
          <a:endParaRPr lang="en-US"/>
        </a:p>
      </c:txPr>
    </c:legend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stacked"/>
        <c:ser>
          <c:idx val="0"/>
          <c:order val="0"/>
          <c:tx>
            <c:strRef>
              <c:f>'[17spectrum_PSM_summary_02_22_2013.xlsx]spectrumOverlap_1'!$B$39</c:f>
              <c:strCache>
                <c:ptCount val="1"/>
                <c:pt idx="0">
                  <c:v>#YS Yes Id, Same as Consensus</c:v>
                </c:pt>
              </c:strCache>
            </c:strRef>
          </c:tx>
          <c:spPr>
            <a:solidFill>
              <a:schemeClr val="accent1"/>
            </a:solidFill>
          </c:spPr>
          <c:cat>
            <c:strRef>
              <c:f>'[17spectrum_PSM_summary_02_22_2013.xlsx]spectrumOverlap_1'!$A$40:$A$56</c:f>
              <c:strCache>
                <c:ptCount val="17"/>
                <c:pt idx="0">
                  <c:v>88285v</c:v>
                </c:pt>
                <c:pt idx="1">
                  <c:v>12180</c:v>
                </c:pt>
                <c:pt idx="2">
                  <c:v>721219v</c:v>
                </c:pt>
                <c:pt idx="3">
                  <c:v>24242i</c:v>
                </c:pt>
                <c:pt idx="4">
                  <c:v>40104i</c:v>
                </c:pt>
                <c:pt idx="5">
                  <c:v>72407v</c:v>
                </c:pt>
                <c:pt idx="6">
                  <c:v>62824</c:v>
                </c:pt>
                <c:pt idx="7">
                  <c:v>87133i</c:v>
                </c:pt>
                <c:pt idx="8">
                  <c:v>19104</c:v>
                </c:pt>
                <c:pt idx="9">
                  <c:v>31705i</c:v>
                </c:pt>
                <c:pt idx="10">
                  <c:v>92653v</c:v>
                </c:pt>
                <c:pt idx="11">
                  <c:v>94158i</c:v>
                </c:pt>
                <c:pt idx="12">
                  <c:v>47596v</c:v>
                </c:pt>
                <c:pt idx="13">
                  <c:v>34583i</c:v>
                </c:pt>
                <c:pt idx="14">
                  <c:v>77778i</c:v>
                </c:pt>
                <c:pt idx="15">
                  <c:v>60306</c:v>
                </c:pt>
                <c:pt idx="16">
                  <c:v>77777i</c:v>
                </c:pt>
              </c:strCache>
            </c:strRef>
          </c:cat>
          <c:val>
            <c:numRef>
              <c:f>'[17spectrum_PSM_summary_02_22_2013.xlsx]spectrumOverlap_1'!$B$40:$B$56</c:f>
              <c:numCache>
                <c:formatCode>General</c:formatCode>
                <c:ptCount val="17"/>
                <c:pt idx="0">
                  <c:v>75597</c:v>
                </c:pt>
                <c:pt idx="1">
                  <c:v>75382</c:v>
                </c:pt>
                <c:pt idx="2">
                  <c:v>72806</c:v>
                </c:pt>
                <c:pt idx="3">
                  <c:v>66567</c:v>
                </c:pt>
                <c:pt idx="4">
                  <c:v>69763</c:v>
                </c:pt>
                <c:pt idx="5">
                  <c:v>69056</c:v>
                </c:pt>
                <c:pt idx="6">
                  <c:v>63469</c:v>
                </c:pt>
                <c:pt idx="7">
                  <c:v>62801</c:v>
                </c:pt>
                <c:pt idx="8">
                  <c:v>60825</c:v>
                </c:pt>
                <c:pt idx="9">
                  <c:v>60164</c:v>
                </c:pt>
                <c:pt idx="10">
                  <c:v>54134</c:v>
                </c:pt>
                <c:pt idx="11">
                  <c:v>53457</c:v>
                </c:pt>
                <c:pt idx="12">
                  <c:v>52513</c:v>
                </c:pt>
                <c:pt idx="13">
                  <c:v>50977</c:v>
                </c:pt>
                <c:pt idx="14">
                  <c:v>46885</c:v>
                </c:pt>
                <c:pt idx="15">
                  <c:v>36245</c:v>
                </c:pt>
                <c:pt idx="16">
                  <c:v>19212</c:v>
                </c:pt>
              </c:numCache>
            </c:numRef>
          </c:val>
        </c:ser>
        <c:ser>
          <c:idx val="3"/>
          <c:order val="1"/>
          <c:tx>
            <c:strRef>
              <c:f>'[17spectrum_PSM_summary_02_22_2013.xlsx]spectrumOverlap_1'!$E$39</c:f>
              <c:strCache>
                <c:ptCount val="1"/>
                <c:pt idx="0">
                  <c:v>#Y&lt;3 P Id Yes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'[17spectrum_PSM_summary_02_22_2013.xlsx]spectrumOverlap_1'!$A$40:$A$56</c:f>
              <c:strCache>
                <c:ptCount val="17"/>
                <c:pt idx="0">
                  <c:v>88285v</c:v>
                </c:pt>
                <c:pt idx="1">
                  <c:v>12180</c:v>
                </c:pt>
                <c:pt idx="2">
                  <c:v>721219v</c:v>
                </c:pt>
                <c:pt idx="3">
                  <c:v>24242i</c:v>
                </c:pt>
                <c:pt idx="4">
                  <c:v>40104i</c:v>
                </c:pt>
                <c:pt idx="5">
                  <c:v>72407v</c:v>
                </c:pt>
                <c:pt idx="6">
                  <c:v>62824</c:v>
                </c:pt>
                <c:pt idx="7">
                  <c:v>87133i</c:v>
                </c:pt>
                <c:pt idx="8">
                  <c:v>19104</c:v>
                </c:pt>
                <c:pt idx="9">
                  <c:v>31705i</c:v>
                </c:pt>
                <c:pt idx="10">
                  <c:v>92653v</c:v>
                </c:pt>
                <c:pt idx="11">
                  <c:v>94158i</c:v>
                </c:pt>
                <c:pt idx="12">
                  <c:v>47596v</c:v>
                </c:pt>
                <c:pt idx="13">
                  <c:v>34583i</c:v>
                </c:pt>
                <c:pt idx="14">
                  <c:v>77778i</c:v>
                </c:pt>
                <c:pt idx="15">
                  <c:v>60306</c:v>
                </c:pt>
                <c:pt idx="16">
                  <c:v>77777i</c:v>
                </c:pt>
              </c:strCache>
            </c:strRef>
          </c:cat>
          <c:val>
            <c:numRef>
              <c:f>'[17spectrum_PSM_summary_02_22_2013.xlsx]spectrumOverlap_1'!$E$40:$E$56</c:f>
              <c:numCache>
                <c:formatCode>General</c:formatCode>
                <c:ptCount val="17"/>
                <c:pt idx="0">
                  <c:v>7273</c:v>
                </c:pt>
                <c:pt idx="1">
                  <c:v>6391</c:v>
                </c:pt>
                <c:pt idx="2">
                  <c:v>5983</c:v>
                </c:pt>
                <c:pt idx="3">
                  <c:v>4392</c:v>
                </c:pt>
                <c:pt idx="4">
                  <c:v>2071</c:v>
                </c:pt>
                <c:pt idx="5">
                  <c:v>2116</c:v>
                </c:pt>
                <c:pt idx="6">
                  <c:v>4087</c:v>
                </c:pt>
                <c:pt idx="7">
                  <c:v>791</c:v>
                </c:pt>
                <c:pt idx="8">
                  <c:v>1654</c:v>
                </c:pt>
                <c:pt idx="9">
                  <c:v>802</c:v>
                </c:pt>
                <c:pt idx="10">
                  <c:v>949</c:v>
                </c:pt>
                <c:pt idx="11">
                  <c:v>322</c:v>
                </c:pt>
                <c:pt idx="12">
                  <c:v>1040</c:v>
                </c:pt>
                <c:pt idx="13">
                  <c:v>374</c:v>
                </c:pt>
                <c:pt idx="14">
                  <c:v>321</c:v>
                </c:pt>
                <c:pt idx="15">
                  <c:v>73</c:v>
                </c:pt>
                <c:pt idx="16">
                  <c:v>148</c:v>
                </c:pt>
              </c:numCache>
            </c:numRef>
          </c:val>
        </c:ser>
        <c:ser>
          <c:idx val="2"/>
          <c:order val="2"/>
          <c:tx>
            <c:strRef>
              <c:f>'[17spectrum_PSM_summary_02_22_2013.xlsx]spectrumOverlap_1'!$D$39</c:f>
              <c:strCache>
                <c:ptCount val="1"/>
                <c:pt idx="0">
                  <c:v>#YD Yes Id, Diff from Consensus</c:v>
                </c:pt>
              </c:strCache>
            </c:strRef>
          </c:tx>
          <c:spPr>
            <a:solidFill>
              <a:srgbClr val="C00000"/>
            </a:solidFill>
          </c:spPr>
          <c:cat>
            <c:strRef>
              <c:f>'[17spectrum_PSM_summary_02_22_2013.xlsx]spectrumOverlap_1'!$A$40:$A$56</c:f>
              <c:strCache>
                <c:ptCount val="17"/>
                <c:pt idx="0">
                  <c:v>88285v</c:v>
                </c:pt>
                <c:pt idx="1">
                  <c:v>12180</c:v>
                </c:pt>
                <c:pt idx="2">
                  <c:v>721219v</c:v>
                </c:pt>
                <c:pt idx="3">
                  <c:v>24242i</c:v>
                </c:pt>
                <c:pt idx="4">
                  <c:v>40104i</c:v>
                </c:pt>
                <c:pt idx="5">
                  <c:v>72407v</c:v>
                </c:pt>
                <c:pt idx="6">
                  <c:v>62824</c:v>
                </c:pt>
                <c:pt idx="7">
                  <c:v>87133i</c:v>
                </c:pt>
                <c:pt idx="8">
                  <c:v>19104</c:v>
                </c:pt>
                <c:pt idx="9">
                  <c:v>31705i</c:v>
                </c:pt>
                <c:pt idx="10">
                  <c:v>92653v</c:v>
                </c:pt>
                <c:pt idx="11">
                  <c:v>94158i</c:v>
                </c:pt>
                <c:pt idx="12">
                  <c:v>47596v</c:v>
                </c:pt>
                <c:pt idx="13">
                  <c:v>34583i</c:v>
                </c:pt>
                <c:pt idx="14">
                  <c:v>77778i</c:v>
                </c:pt>
                <c:pt idx="15">
                  <c:v>60306</c:v>
                </c:pt>
                <c:pt idx="16">
                  <c:v>77777i</c:v>
                </c:pt>
              </c:strCache>
            </c:strRef>
          </c:cat>
          <c:val>
            <c:numRef>
              <c:f>'[17spectrum_PSM_summary_02_22_2013.xlsx]spectrumOverlap_1'!$D$40:$D$56</c:f>
              <c:numCache>
                <c:formatCode>General</c:formatCode>
                <c:ptCount val="17"/>
                <c:pt idx="0">
                  <c:v>1503</c:v>
                </c:pt>
                <c:pt idx="1">
                  <c:v>717</c:v>
                </c:pt>
                <c:pt idx="2">
                  <c:v>914</c:v>
                </c:pt>
                <c:pt idx="3">
                  <c:v>1879</c:v>
                </c:pt>
                <c:pt idx="4">
                  <c:v>666</c:v>
                </c:pt>
                <c:pt idx="5">
                  <c:v>405</c:v>
                </c:pt>
                <c:pt idx="6">
                  <c:v>664</c:v>
                </c:pt>
                <c:pt idx="7">
                  <c:v>697</c:v>
                </c:pt>
                <c:pt idx="8">
                  <c:v>1012</c:v>
                </c:pt>
                <c:pt idx="9">
                  <c:v>698</c:v>
                </c:pt>
                <c:pt idx="10">
                  <c:v>709</c:v>
                </c:pt>
                <c:pt idx="11">
                  <c:v>654</c:v>
                </c:pt>
                <c:pt idx="12">
                  <c:v>593</c:v>
                </c:pt>
                <c:pt idx="13">
                  <c:v>112</c:v>
                </c:pt>
                <c:pt idx="14">
                  <c:v>488</c:v>
                </c:pt>
                <c:pt idx="15">
                  <c:v>305</c:v>
                </c:pt>
                <c:pt idx="16">
                  <c:v>1141</c:v>
                </c:pt>
              </c:numCache>
            </c:numRef>
          </c:val>
        </c:ser>
        <c:ser>
          <c:idx val="1"/>
          <c:order val="3"/>
          <c:tx>
            <c:strRef>
              <c:f>'[17spectrum_PSM_summary_02_22_2013.xlsx]spectrumOverlap_1'!$C$39</c:f>
              <c:strCache>
                <c:ptCount val="1"/>
                <c:pt idx="0">
                  <c:v>#NS No Id, Same as Consensus</c:v>
                </c:pt>
              </c:strCache>
            </c:strRef>
          </c:tx>
          <c:spPr>
            <a:solidFill>
              <a:srgbClr val="92D050"/>
            </a:solidFill>
          </c:spPr>
          <c:cat>
            <c:strRef>
              <c:f>'[17spectrum_PSM_summary_02_22_2013.xlsx]spectrumOverlap_1'!$A$40:$A$56</c:f>
              <c:strCache>
                <c:ptCount val="17"/>
                <c:pt idx="0">
                  <c:v>88285v</c:v>
                </c:pt>
                <c:pt idx="1">
                  <c:v>12180</c:v>
                </c:pt>
                <c:pt idx="2">
                  <c:v>721219v</c:v>
                </c:pt>
                <c:pt idx="3">
                  <c:v>24242i</c:v>
                </c:pt>
                <c:pt idx="4">
                  <c:v>40104i</c:v>
                </c:pt>
                <c:pt idx="5">
                  <c:v>72407v</c:v>
                </c:pt>
                <c:pt idx="6">
                  <c:v>62824</c:v>
                </c:pt>
                <c:pt idx="7">
                  <c:v>87133i</c:v>
                </c:pt>
                <c:pt idx="8">
                  <c:v>19104</c:v>
                </c:pt>
                <c:pt idx="9">
                  <c:v>31705i</c:v>
                </c:pt>
                <c:pt idx="10">
                  <c:v>92653v</c:v>
                </c:pt>
                <c:pt idx="11">
                  <c:v>94158i</c:v>
                </c:pt>
                <c:pt idx="12">
                  <c:v>47596v</c:v>
                </c:pt>
                <c:pt idx="13">
                  <c:v>34583i</c:v>
                </c:pt>
                <c:pt idx="14">
                  <c:v>77778i</c:v>
                </c:pt>
                <c:pt idx="15">
                  <c:v>60306</c:v>
                </c:pt>
                <c:pt idx="16">
                  <c:v>77777i</c:v>
                </c:pt>
              </c:strCache>
            </c:strRef>
          </c:cat>
          <c:val>
            <c:numRef>
              <c:f>'[17spectrum_PSM_summary_02_22_2013.xlsx]spectrumOverlap_1'!$C$40:$C$56</c:f>
              <c:numCache>
                <c:formatCode>General</c:formatCode>
                <c:ptCount val="17"/>
                <c:pt idx="0">
                  <c:v>674</c:v>
                </c:pt>
                <c:pt idx="1">
                  <c:v>5288</c:v>
                </c:pt>
                <c:pt idx="2">
                  <c:v>734</c:v>
                </c:pt>
                <c:pt idx="3">
                  <c:v>4111</c:v>
                </c:pt>
                <c:pt idx="4">
                  <c:v>232</c:v>
                </c:pt>
                <c:pt idx="5">
                  <c:v>0</c:v>
                </c:pt>
                <c:pt idx="6">
                  <c:v>0</c:v>
                </c:pt>
                <c:pt idx="7">
                  <c:v>3523</c:v>
                </c:pt>
                <c:pt idx="8">
                  <c:v>1830</c:v>
                </c:pt>
                <c:pt idx="9">
                  <c:v>7027</c:v>
                </c:pt>
                <c:pt idx="10">
                  <c:v>17206</c:v>
                </c:pt>
                <c:pt idx="11">
                  <c:v>6686</c:v>
                </c:pt>
                <c:pt idx="12">
                  <c:v>19597</c:v>
                </c:pt>
                <c:pt idx="13">
                  <c:v>0</c:v>
                </c:pt>
                <c:pt idx="14">
                  <c:v>0</c:v>
                </c:pt>
                <c:pt idx="15">
                  <c:v>28650</c:v>
                </c:pt>
                <c:pt idx="16">
                  <c:v>0</c:v>
                </c:pt>
              </c:numCache>
            </c:numRef>
          </c:val>
        </c:ser>
        <c:ser>
          <c:idx val="4"/>
          <c:order val="4"/>
          <c:tx>
            <c:strRef>
              <c:f>'[17spectrum_PSM_summary_02_22_2013.xlsx]spectrumOverlap_1'!$F$39</c:f>
              <c:strCache>
                <c:ptCount val="1"/>
                <c:pt idx="0">
                  <c:v>#ND No Id, Diff from Consensus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cat>
            <c:strRef>
              <c:f>'[17spectrum_PSM_summary_02_22_2013.xlsx]spectrumOverlap_1'!$A$40:$A$56</c:f>
              <c:strCache>
                <c:ptCount val="17"/>
                <c:pt idx="0">
                  <c:v>88285v</c:v>
                </c:pt>
                <c:pt idx="1">
                  <c:v>12180</c:v>
                </c:pt>
                <c:pt idx="2">
                  <c:v>721219v</c:v>
                </c:pt>
                <c:pt idx="3">
                  <c:v>24242i</c:v>
                </c:pt>
                <c:pt idx="4">
                  <c:v>40104i</c:v>
                </c:pt>
                <c:pt idx="5">
                  <c:v>72407v</c:v>
                </c:pt>
                <c:pt idx="6">
                  <c:v>62824</c:v>
                </c:pt>
                <c:pt idx="7">
                  <c:v>87133i</c:v>
                </c:pt>
                <c:pt idx="8">
                  <c:v>19104</c:v>
                </c:pt>
                <c:pt idx="9">
                  <c:v>31705i</c:v>
                </c:pt>
                <c:pt idx="10">
                  <c:v>92653v</c:v>
                </c:pt>
                <c:pt idx="11">
                  <c:v>94158i</c:v>
                </c:pt>
                <c:pt idx="12">
                  <c:v>47596v</c:v>
                </c:pt>
                <c:pt idx="13">
                  <c:v>34583i</c:v>
                </c:pt>
                <c:pt idx="14">
                  <c:v>77778i</c:v>
                </c:pt>
                <c:pt idx="15">
                  <c:v>60306</c:v>
                </c:pt>
                <c:pt idx="16">
                  <c:v>77777i</c:v>
                </c:pt>
              </c:strCache>
            </c:strRef>
          </c:cat>
          <c:val>
            <c:numRef>
              <c:f>'[17spectrum_PSM_summary_02_22_2013.xlsx]spectrumOverlap_1'!$F$40:$F$56</c:f>
              <c:numCache>
                <c:formatCode>General</c:formatCode>
                <c:ptCount val="17"/>
                <c:pt idx="0">
                  <c:v>454</c:v>
                </c:pt>
                <c:pt idx="1">
                  <c:v>1502</c:v>
                </c:pt>
                <c:pt idx="2">
                  <c:v>674</c:v>
                </c:pt>
                <c:pt idx="3">
                  <c:v>1105</c:v>
                </c:pt>
                <c:pt idx="4">
                  <c:v>113</c:v>
                </c:pt>
                <c:pt idx="5">
                  <c:v>0</c:v>
                </c:pt>
                <c:pt idx="6">
                  <c:v>0</c:v>
                </c:pt>
                <c:pt idx="7">
                  <c:v>15559</c:v>
                </c:pt>
                <c:pt idx="8">
                  <c:v>46</c:v>
                </c:pt>
                <c:pt idx="9">
                  <c:v>7898</c:v>
                </c:pt>
                <c:pt idx="10">
                  <c:v>14972</c:v>
                </c:pt>
                <c:pt idx="11">
                  <c:v>1359</c:v>
                </c:pt>
                <c:pt idx="12">
                  <c:v>14688</c:v>
                </c:pt>
                <c:pt idx="13">
                  <c:v>0</c:v>
                </c:pt>
                <c:pt idx="14">
                  <c:v>0</c:v>
                </c:pt>
                <c:pt idx="15">
                  <c:v>20039</c:v>
                </c:pt>
                <c:pt idx="16">
                  <c:v>0</c:v>
                </c:pt>
              </c:numCache>
            </c:numRef>
          </c:val>
        </c:ser>
        <c:overlap val="100"/>
        <c:axId val="104974208"/>
        <c:axId val="104975744"/>
      </c:barChart>
      <c:catAx>
        <c:axId val="104974208"/>
        <c:scaling>
          <c:orientation val="minMax"/>
        </c:scaling>
        <c:axPos val="b"/>
        <c:numFmt formatCode="General" sourceLinked="1"/>
        <c:tickLblPos val="nextTo"/>
        <c:txPr>
          <a:bodyPr rot="2700000" vert="horz"/>
          <a:lstStyle/>
          <a:p>
            <a:pPr>
              <a:defRPr sz="1200"/>
            </a:pPr>
            <a:endParaRPr lang="en-US"/>
          </a:p>
        </c:txPr>
        <c:crossAx val="104975744"/>
        <c:crosses val="autoZero"/>
        <c:auto val="1"/>
        <c:lblAlgn val="ctr"/>
        <c:lblOffset val="100"/>
      </c:catAx>
      <c:valAx>
        <c:axId val="104975744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#PSM</a:t>
                </a:r>
              </a:p>
            </c:rich>
          </c:tx>
          <c:layout/>
        </c:title>
        <c:numFmt formatCode="General" sourceLinked="1"/>
        <c:tickLblPos val="nextTo"/>
        <c:crossAx val="104974208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200"/>
          </a:pPr>
          <a:endParaRPr lang="en-US"/>
        </a:p>
      </c:txPr>
    </c:legend>
    <c:plotVisOnly val="1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stacked"/>
        <c:ser>
          <c:idx val="0"/>
          <c:order val="0"/>
          <c:tx>
            <c:strRef>
              <c:f>'[17spectrum_PSM_summary_02_22_2013.xlsx]spectrumOverlap_1'!$H$39</c:f>
              <c:strCache>
                <c:ptCount val="1"/>
                <c:pt idx="0">
                  <c:v>YD percent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cat>
            <c:strRef>
              <c:f>'[17spectrum_PSM_summary_02_22_2013.xlsx]spectrumOverlap_1'!$A$40:$A$56</c:f>
              <c:strCache>
                <c:ptCount val="17"/>
                <c:pt idx="0">
                  <c:v>88285v</c:v>
                </c:pt>
                <c:pt idx="1">
                  <c:v>12180</c:v>
                </c:pt>
                <c:pt idx="2">
                  <c:v>721219v</c:v>
                </c:pt>
                <c:pt idx="3">
                  <c:v>24242i</c:v>
                </c:pt>
                <c:pt idx="4">
                  <c:v>40104i</c:v>
                </c:pt>
                <c:pt idx="5">
                  <c:v>72407v</c:v>
                </c:pt>
                <c:pt idx="6">
                  <c:v>62824</c:v>
                </c:pt>
                <c:pt idx="7">
                  <c:v>87133i</c:v>
                </c:pt>
                <c:pt idx="8">
                  <c:v>19104</c:v>
                </c:pt>
                <c:pt idx="9">
                  <c:v>31705i</c:v>
                </c:pt>
                <c:pt idx="10">
                  <c:v>92653v</c:v>
                </c:pt>
                <c:pt idx="11">
                  <c:v>94158i</c:v>
                </c:pt>
                <c:pt idx="12">
                  <c:v>47596v</c:v>
                </c:pt>
                <c:pt idx="13">
                  <c:v>34583i</c:v>
                </c:pt>
                <c:pt idx="14">
                  <c:v>77778i</c:v>
                </c:pt>
                <c:pt idx="15">
                  <c:v>60306</c:v>
                </c:pt>
                <c:pt idx="16">
                  <c:v>77777i</c:v>
                </c:pt>
              </c:strCache>
            </c:strRef>
          </c:cat>
          <c:val>
            <c:numRef>
              <c:f>'[17spectrum_PSM_summary_02_22_2013.xlsx]spectrumOverlap_1'!$H$40:$H$56</c:f>
              <c:numCache>
                <c:formatCode>General</c:formatCode>
                <c:ptCount val="17"/>
                <c:pt idx="0">
                  <c:v>1.78</c:v>
                </c:pt>
                <c:pt idx="1">
                  <c:v>0.87000000000000088</c:v>
                </c:pt>
                <c:pt idx="2">
                  <c:v>1.1499999999999981</c:v>
                </c:pt>
                <c:pt idx="3">
                  <c:v>2.58</c:v>
                </c:pt>
                <c:pt idx="4">
                  <c:v>0.92</c:v>
                </c:pt>
                <c:pt idx="5">
                  <c:v>0.56999999999999995</c:v>
                </c:pt>
                <c:pt idx="6">
                  <c:v>0.97000000000000064</c:v>
                </c:pt>
                <c:pt idx="7">
                  <c:v>1.08</c:v>
                </c:pt>
                <c:pt idx="8">
                  <c:v>1.59</c:v>
                </c:pt>
                <c:pt idx="9">
                  <c:v>1.1299999999999979</c:v>
                </c:pt>
                <c:pt idx="10">
                  <c:v>1.27</c:v>
                </c:pt>
                <c:pt idx="11">
                  <c:v>1.2</c:v>
                </c:pt>
                <c:pt idx="12">
                  <c:v>1.1000000000000001</c:v>
                </c:pt>
                <c:pt idx="13">
                  <c:v>0.22</c:v>
                </c:pt>
                <c:pt idx="14">
                  <c:v>1.02</c:v>
                </c:pt>
                <c:pt idx="15">
                  <c:v>0.83000000000000063</c:v>
                </c:pt>
                <c:pt idx="16">
                  <c:v>5.57</c:v>
                </c:pt>
              </c:numCache>
            </c:numRef>
          </c:val>
        </c:ser>
        <c:ser>
          <c:idx val="1"/>
          <c:order val="1"/>
          <c:tx>
            <c:strRef>
              <c:f>'[17spectrum_PSM_summary_02_22_2013.xlsx]spectrumOverlap_1'!$I$39</c:f>
              <c:strCache>
                <c:ptCount val="1"/>
                <c:pt idx="0">
                  <c:v>Y&lt;3 P percent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'[17spectrum_PSM_summary_02_22_2013.xlsx]spectrumOverlap_1'!$A$40:$A$56</c:f>
              <c:strCache>
                <c:ptCount val="17"/>
                <c:pt idx="0">
                  <c:v>88285v</c:v>
                </c:pt>
                <c:pt idx="1">
                  <c:v>12180</c:v>
                </c:pt>
                <c:pt idx="2">
                  <c:v>721219v</c:v>
                </c:pt>
                <c:pt idx="3">
                  <c:v>24242i</c:v>
                </c:pt>
                <c:pt idx="4">
                  <c:v>40104i</c:v>
                </c:pt>
                <c:pt idx="5">
                  <c:v>72407v</c:v>
                </c:pt>
                <c:pt idx="6">
                  <c:v>62824</c:v>
                </c:pt>
                <c:pt idx="7">
                  <c:v>87133i</c:v>
                </c:pt>
                <c:pt idx="8">
                  <c:v>19104</c:v>
                </c:pt>
                <c:pt idx="9">
                  <c:v>31705i</c:v>
                </c:pt>
                <c:pt idx="10">
                  <c:v>92653v</c:v>
                </c:pt>
                <c:pt idx="11">
                  <c:v>94158i</c:v>
                </c:pt>
                <c:pt idx="12">
                  <c:v>47596v</c:v>
                </c:pt>
                <c:pt idx="13">
                  <c:v>34583i</c:v>
                </c:pt>
                <c:pt idx="14">
                  <c:v>77778i</c:v>
                </c:pt>
                <c:pt idx="15">
                  <c:v>60306</c:v>
                </c:pt>
                <c:pt idx="16">
                  <c:v>77777i</c:v>
                </c:pt>
              </c:strCache>
            </c:strRef>
          </c:cat>
          <c:val>
            <c:numRef>
              <c:f>'[17spectrum_PSM_summary_02_22_2013.xlsx]spectrumOverlap_1'!$I$40:$I$56</c:f>
              <c:numCache>
                <c:formatCode>General</c:formatCode>
                <c:ptCount val="17"/>
                <c:pt idx="0">
                  <c:v>8.620000000000001</c:v>
                </c:pt>
                <c:pt idx="1">
                  <c:v>7.75</c:v>
                </c:pt>
                <c:pt idx="2">
                  <c:v>7.51</c:v>
                </c:pt>
                <c:pt idx="3">
                  <c:v>6.03</c:v>
                </c:pt>
                <c:pt idx="4">
                  <c:v>2.86</c:v>
                </c:pt>
                <c:pt idx="5">
                  <c:v>2.96</c:v>
                </c:pt>
                <c:pt idx="6">
                  <c:v>5.99</c:v>
                </c:pt>
                <c:pt idx="7">
                  <c:v>1.23</c:v>
                </c:pt>
                <c:pt idx="8">
                  <c:v>2.61</c:v>
                </c:pt>
                <c:pt idx="9">
                  <c:v>1.3</c:v>
                </c:pt>
                <c:pt idx="10">
                  <c:v>1.7</c:v>
                </c:pt>
                <c:pt idx="11">
                  <c:v>0.59</c:v>
                </c:pt>
                <c:pt idx="12">
                  <c:v>1.9200000000000017</c:v>
                </c:pt>
                <c:pt idx="13">
                  <c:v>0.73000000000000065</c:v>
                </c:pt>
                <c:pt idx="14">
                  <c:v>0.67000000000000115</c:v>
                </c:pt>
                <c:pt idx="15">
                  <c:v>0.2</c:v>
                </c:pt>
                <c:pt idx="16">
                  <c:v>0.72000000000000064</c:v>
                </c:pt>
              </c:numCache>
            </c:numRef>
          </c:val>
        </c:ser>
        <c:overlap val="100"/>
        <c:axId val="90079616"/>
        <c:axId val="90081152"/>
      </c:barChart>
      <c:catAx>
        <c:axId val="90079616"/>
        <c:scaling>
          <c:orientation val="minMax"/>
        </c:scaling>
        <c:axPos val="b"/>
        <c:numFmt formatCode="General" sourceLinked="1"/>
        <c:tickLblPos val="nextTo"/>
        <c:txPr>
          <a:bodyPr rot="2700000"/>
          <a:lstStyle/>
          <a:p>
            <a:pPr>
              <a:defRPr sz="1200"/>
            </a:pPr>
            <a:endParaRPr lang="en-US"/>
          </a:p>
        </c:txPr>
        <c:crossAx val="90081152"/>
        <c:crosses val="autoZero"/>
        <c:auto val="1"/>
        <c:lblAlgn val="ctr"/>
        <c:lblOffset val="100"/>
      </c:catAx>
      <c:valAx>
        <c:axId val="90081152"/>
        <c:scaling>
          <c:orientation val="minMax"/>
        </c:scaling>
        <c:axPos val="l"/>
        <c:majorGridlines/>
        <c:title>
          <c:tx>
            <c:rich>
              <a:bodyPr rot="0" vert="wordArtVert"/>
              <a:lstStyle/>
              <a:p>
                <a:pPr>
                  <a:defRPr sz="1200"/>
                </a:pPr>
                <a:r>
                  <a:rPr lang="en-US" sz="1200" dirty="0" smtClean="0"/>
                  <a:t>%</a:t>
                </a:r>
                <a:endParaRPr lang="en-US" sz="1200" dirty="0"/>
              </a:p>
            </c:rich>
          </c:tx>
          <c:layout/>
        </c:title>
        <c:numFmt formatCode="General" sourceLinked="1"/>
        <c:tickLblPos val="nextTo"/>
        <c:crossAx val="90079616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200"/>
          </a:pPr>
          <a:endParaRPr lang="en-US"/>
        </a:p>
      </c:txPr>
    </c:legend>
    <c:plotVisOnly val="1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9.1237930540863585E-2"/>
          <c:y val="4.4624779341815433E-2"/>
          <c:w val="0.89266062088199949"/>
          <c:h val="0.86198339276902491"/>
        </c:manualLayout>
      </c:layout>
      <c:barChart>
        <c:barDir val="col"/>
        <c:grouping val="clustered"/>
        <c:ser>
          <c:idx val="0"/>
          <c:order val="0"/>
          <c:tx>
            <c:strRef>
              <c:f>spectrumOverlap_1!$B$1</c:f>
              <c:strCache>
                <c:ptCount val="1"/>
                <c:pt idx="0">
                  <c:v>numPSMcertainIdsAgreeingEqual</c:v>
                </c:pt>
              </c:strCache>
            </c:strRef>
          </c:tx>
          <c:cat>
            <c:numRef>
              <c:f>spectrumOverlap_1!$A$2:$A$18</c:f>
              <c:numCache>
                <c:formatCode>General</c:formatCode>
                <c:ptCount val="1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</c:numCache>
            </c:numRef>
          </c:cat>
          <c:val>
            <c:numRef>
              <c:f>spectrumOverlap_1!$B$2:$B$18</c:f>
              <c:numCache>
                <c:formatCode>General</c:formatCode>
                <c:ptCount val="17"/>
                <c:pt idx="0">
                  <c:v>13334</c:v>
                </c:pt>
                <c:pt idx="1">
                  <c:v>8773</c:v>
                </c:pt>
                <c:pt idx="2">
                  <c:v>6373</c:v>
                </c:pt>
                <c:pt idx="3">
                  <c:v>5495</c:v>
                </c:pt>
                <c:pt idx="4">
                  <c:v>4426</c:v>
                </c:pt>
                <c:pt idx="5">
                  <c:v>3920</c:v>
                </c:pt>
                <c:pt idx="6">
                  <c:v>3834</c:v>
                </c:pt>
                <c:pt idx="7">
                  <c:v>3895</c:v>
                </c:pt>
                <c:pt idx="8">
                  <c:v>3886</c:v>
                </c:pt>
                <c:pt idx="9">
                  <c:v>3720</c:v>
                </c:pt>
                <c:pt idx="10">
                  <c:v>3630</c:v>
                </c:pt>
                <c:pt idx="11">
                  <c:v>3792</c:v>
                </c:pt>
                <c:pt idx="12">
                  <c:v>4497</c:v>
                </c:pt>
                <c:pt idx="13">
                  <c:v>5955</c:v>
                </c:pt>
                <c:pt idx="14">
                  <c:v>9302</c:v>
                </c:pt>
                <c:pt idx="15">
                  <c:v>14800</c:v>
                </c:pt>
                <c:pt idx="16">
                  <c:v>9961</c:v>
                </c:pt>
              </c:numCache>
            </c:numRef>
          </c:val>
        </c:ser>
        <c:axId val="90086784"/>
        <c:axId val="90101248"/>
      </c:barChart>
      <c:catAx>
        <c:axId val="9008678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/>
                  <a:t># Participants agreeing</a:t>
                </a:r>
              </a:p>
            </c:rich>
          </c:tx>
          <c:layout/>
        </c:title>
        <c:numFmt formatCode="General" sourceLinked="1"/>
        <c:tickLblPos val="nextTo"/>
        <c:crossAx val="90101248"/>
        <c:crosses val="autoZero"/>
        <c:auto val="1"/>
        <c:lblAlgn val="ctr"/>
        <c:lblOffset val="100"/>
      </c:catAx>
      <c:valAx>
        <c:axId val="90101248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#PSM</a:t>
                </a:r>
              </a:p>
            </c:rich>
          </c:tx>
          <c:layout/>
        </c:title>
        <c:numFmt formatCode="General" sourceLinked="1"/>
        <c:tickLblPos val="nextTo"/>
        <c:crossAx val="90086784"/>
        <c:crosses val="autoZero"/>
        <c:crossBetween val="between"/>
      </c:valAx>
    </c:plotArea>
    <c:plotVisOnly val="1"/>
  </c:chart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spectrumOverlap_1!$D$1</c:f>
              <c:strCache>
                <c:ptCount val="1"/>
                <c:pt idx="0">
                  <c:v>numCummulative</c:v>
                </c:pt>
              </c:strCache>
            </c:strRef>
          </c:tx>
          <c:cat>
            <c:numRef>
              <c:f>spectrumOverlap_1!$A$2:$A$18</c:f>
              <c:numCache>
                <c:formatCode>General</c:formatCode>
                <c:ptCount val="1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</c:numCache>
            </c:numRef>
          </c:cat>
          <c:val>
            <c:numRef>
              <c:f>spectrumOverlap_1!$D$2:$D$18</c:f>
              <c:numCache>
                <c:formatCode>General</c:formatCode>
                <c:ptCount val="17"/>
                <c:pt idx="0">
                  <c:v>109593</c:v>
                </c:pt>
                <c:pt idx="1">
                  <c:v>96259</c:v>
                </c:pt>
                <c:pt idx="2">
                  <c:v>87486</c:v>
                </c:pt>
                <c:pt idx="3">
                  <c:v>81113</c:v>
                </c:pt>
                <c:pt idx="4">
                  <c:v>75618</c:v>
                </c:pt>
                <c:pt idx="5">
                  <c:v>71192</c:v>
                </c:pt>
                <c:pt idx="6">
                  <c:v>67272</c:v>
                </c:pt>
                <c:pt idx="7">
                  <c:v>63438</c:v>
                </c:pt>
                <c:pt idx="8">
                  <c:v>59543</c:v>
                </c:pt>
                <c:pt idx="9">
                  <c:v>55657</c:v>
                </c:pt>
                <c:pt idx="10">
                  <c:v>51937</c:v>
                </c:pt>
                <c:pt idx="11">
                  <c:v>48307</c:v>
                </c:pt>
                <c:pt idx="12">
                  <c:v>44515</c:v>
                </c:pt>
                <c:pt idx="13">
                  <c:v>40018</c:v>
                </c:pt>
                <c:pt idx="14">
                  <c:v>34063</c:v>
                </c:pt>
                <c:pt idx="15">
                  <c:v>24761</c:v>
                </c:pt>
                <c:pt idx="16">
                  <c:v>9961</c:v>
                </c:pt>
              </c:numCache>
            </c:numRef>
          </c:val>
        </c:ser>
        <c:axId val="105068800"/>
        <c:axId val="105079168"/>
      </c:barChart>
      <c:catAx>
        <c:axId val="10506880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/>
                  <a:t>#Participants Agreeing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05079168"/>
        <c:crosses val="autoZero"/>
        <c:auto val="1"/>
        <c:lblAlgn val="ctr"/>
        <c:lblOffset val="100"/>
      </c:catAx>
      <c:valAx>
        <c:axId val="105079168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Cunulative #PSM</a:t>
                </a:r>
              </a:p>
            </c:rich>
          </c:tx>
          <c:layout/>
        </c:title>
        <c:numFmt formatCode="General" sourceLinked="1"/>
        <c:tickLblPos val="nextTo"/>
        <c:crossAx val="105068800"/>
        <c:crosses val="autoZero"/>
        <c:crossBetween val="between"/>
      </c:valAx>
    </c:plotArea>
    <c:plotVisOnly val="1"/>
  </c:chart>
  <c:externalData r:id="rId1"/>
</c:chartSpac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3-02-28T16:22:56.623" idx="1">
    <p:pos x="-338" y="3159"/>
    <p:text>It doesn't make sense to include NOVEL RNA fragments here since it's not a protein database. Also, the legend can be removed to make more room since the chart title is redundant with it.</p:text>
  </p:cm>
</p:cmLst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0.37375</cdr:x>
      <cdr:y>0.16123</cdr:y>
    </cdr:from>
    <cdr:to>
      <cdr:x>0.4093</cdr:x>
      <cdr:y>0.88044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3242250" y="946278"/>
          <a:ext cx="308391" cy="422116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31750">
          <a:solidFill>
            <a:srgbClr val="FFC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0.46936</cdr:x>
      <cdr:y>0.10508</cdr:y>
    </cdr:from>
    <cdr:to>
      <cdr:x>0.5049</cdr:x>
      <cdr:y>0.88044</cdr:y>
    </cdr:to>
    <cdr:sp macro="" textlink="">
      <cdr:nvSpPr>
        <cdr:cNvPr id="3" name="Rectangle 2"/>
        <cdr:cNvSpPr/>
      </cdr:nvSpPr>
      <cdr:spPr>
        <a:xfrm xmlns:a="http://schemas.openxmlformats.org/drawingml/2006/main">
          <a:off x="4071627" y="616714"/>
          <a:ext cx="308304" cy="455072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31750">
          <a:solidFill>
            <a:srgbClr val="FFC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0.56128</cdr:x>
      <cdr:y>0.42573</cdr:y>
    </cdr:from>
    <cdr:to>
      <cdr:x>0.59683</cdr:x>
      <cdr:y>0.88044</cdr:y>
    </cdr:to>
    <cdr:sp macro="" textlink="">
      <cdr:nvSpPr>
        <cdr:cNvPr id="4" name="Rectangle 3"/>
        <cdr:cNvSpPr/>
      </cdr:nvSpPr>
      <cdr:spPr>
        <a:xfrm xmlns:a="http://schemas.openxmlformats.org/drawingml/2006/main">
          <a:off x="4869033" y="2498664"/>
          <a:ext cx="308390" cy="266877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31750">
          <a:solidFill>
            <a:srgbClr val="FFC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0.65689</cdr:x>
      <cdr:y>0.48913</cdr:y>
    </cdr:from>
    <cdr:to>
      <cdr:x>0.69244</cdr:x>
      <cdr:y>0.88044</cdr:y>
    </cdr:to>
    <cdr:sp macro="" textlink="">
      <cdr:nvSpPr>
        <cdr:cNvPr id="5" name="Rectangle 4"/>
        <cdr:cNvSpPr/>
      </cdr:nvSpPr>
      <cdr:spPr>
        <a:xfrm xmlns:a="http://schemas.openxmlformats.org/drawingml/2006/main">
          <a:off x="5698372" y="2870770"/>
          <a:ext cx="308391" cy="229666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31750">
          <a:solidFill>
            <a:srgbClr val="FFC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0.86089</cdr:x>
      <cdr:y>0.55145</cdr:y>
    </cdr:from>
    <cdr:to>
      <cdr:x>0.98161</cdr:x>
      <cdr:y>0.71017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7465910" y="3283461"/>
          <a:ext cx="1046927" cy="945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l"/>
          <a:r>
            <a:rPr lang="en-US" sz="1400" dirty="0"/>
            <a:t>* Used</a:t>
          </a:r>
        </a:p>
        <a:p xmlns:a="http://schemas.openxmlformats.org/drawingml/2006/main">
          <a:pPr algn="l"/>
          <a:r>
            <a:rPr lang="en-US" sz="1400" baseline="0" dirty="0"/>
            <a:t>additional</a:t>
          </a:r>
        </a:p>
        <a:p xmlns:a="http://schemas.openxmlformats.org/drawingml/2006/main">
          <a:pPr algn="l"/>
          <a:r>
            <a:rPr lang="en-US" sz="1400" baseline="0" dirty="0"/>
            <a:t>database/s</a:t>
          </a:r>
          <a:endParaRPr lang="en-US" sz="1400" dirty="0"/>
        </a:p>
      </cdr:txBody>
    </cdr:sp>
  </cdr:relSizeAnchor>
  <cdr:relSizeAnchor xmlns:cdr="http://schemas.openxmlformats.org/drawingml/2006/chartDrawing">
    <cdr:from>
      <cdr:x>0.4822</cdr:x>
      <cdr:y>0.08923</cdr:y>
    </cdr:from>
    <cdr:to>
      <cdr:x>0.58764</cdr:x>
      <cdr:y>0.2344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181778" y="531296"/>
          <a:ext cx="914413" cy="8643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400" dirty="0" smtClean="0"/>
            <a:t>*</a:t>
          </a:r>
          <a:endParaRPr lang="en-US" sz="1400" dirty="0"/>
        </a:p>
      </cdr:txBody>
    </cdr:sp>
  </cdr:relSizeAnchor>
  <cdr:relSizeAnchor xmlns:cdr="http://schemas.openxmlformats.org/drawingml/2006/chartDrawing">
    <cdr:from>
      <cdr:x>0.26697</cdr:x>
      <cdr:y>0.39415</cdr:y>
    </cdr:from>
    <cdr:to>
      <cdr:x>0.37241</cdr:x>
      <cdr:y>0.53932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315282" y="2346852"/>
          <a:ext cx="914414" cy="8643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400" dirty="0" smtClean="0"/>
            <a:t>*</a:t>
          </a:r>
          <a:endParaRPr lang="en-US" sz="14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E497718A-5006-4BA8-B669-2AC8C796416B}" type="datetimeFigureOut">
              <a:rPr lang="en-US" smtClean="0"/>
              <a:pPr/>
              <a:t>3/6/2013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814D7928-4D73-4311-BBF2-01A78715D5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39967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4D7928-4D73-4311-BBF2-01A78715D528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4D7928-4D73-4311-BBF2-01A78715D528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4D7928-4D73-4311-BBF2-01A78715D528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181C1E-D86E-4C90-A0AA-F7E508FCE380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38915" name="Rectangle 7"/>
          <p:cNvSpPr txBox="1">
            <a:spLocks noGrp="1" noChangeArrowheads="1"/>
          </p:cNvSpPr>
          <p:nvPr/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/>
            <a:fld id="{68BA9F33-66C4-4E7A-B5DB-25A5B49EE86C}" type="slidenum">
              <a:rPr lang="en-US" sz="1300"/>
              <a:pPr algn="r"/>
              <a:t>11</a:t>
            </a:fld>
            <a:endParaRPr lang="en-US" sz="1300" dirty="0"/>
          </a:p>
        </p:txBody>
      </p:sp>
      <p:sp>
        <p:nvSpPr>
          <p:cNvPr id="389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181C1E-D86E-4C90-A0AA-F7E508FCE380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38915" name="Rectangle 7"/>
          <p:cNvSpPr txBox="1">
            <a:spLocks noGrp="1" noChangeArrowheads="1"/>
          </p:cNvSpPr>
          <p:nvPr/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/>
            <a:fld id="{68BA9F33-66C4-4E7A-B5DB-25A5B49EE86C}" type="slidenum">
              <a:rPr lang="en-US" sz="1300"/>
              <a:pPr algn="r"/>
              <a:t>12</a:t>
            </a:fld>
            <a:endParaRPr lang="en-US" sz="1300" dirty="0"/>
          </a:p>
        </p:txBody>
      </p:sp>
      <p:sp>
        <p:nvSpPr>
          <p:cNvPr id="389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181C1E-D86E-4C90-A0AA-F7E508FCE380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38915" name="Rectangle 7"/>
          <p:cNvSpPr txBox="1">
            <a:spLocks noGrp="1" noChangeArrowheads="1"/>
          </p:cNvSpPr>
          <p:nvPr/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/>
            <a:fld id="{68BA9F33-66C4-4E7A-B5DB-25A5B49EE86C}" type="slidenum">
              <a:rPr lang="en-US" sz="1300"/>
              <a:pPr algn="r"/>
              <a:t>14</a:t>
            </a:fld>
            <a:endParaRPr lang="en-US" sz="1300" dirty="0"/>
          </a:p>
        </p:txBody>
      </p:sp>
      <p:sp>
        <p:nvSpPr>
          <p:cNvPr id="389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181C1E-D86E-4C90-A0AA-F7E508FCE380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38915" name="Rectangle 7"/>
          <p:cNvSpPr txBox="1">
            <a:spLocks noGrp="1" noChangeArrowheads="1"/>
          </p:cNvSpPr>
          <p:nvPr/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/>
            <a:fld id="{68BA9F33-66C4-4E7A-B5DB-25A5B49EE86C}" type="slidenum">
              <a:rPr lang="en-US" sz="1300"/>
              <a:pPr algn="r"/>
              <a:t>15</a:t>
            </a:fld>
            <a:endParaRPr lang="en-US" sz="1300" dirty="0"/>
          </a:p>
        </p:txBody>
      </p:sp>
      <p:sp>
        <p:nvSpPr>
          <p:cNvPr id="389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181C1E-D86E-4C90-A0AA-F7E508FCE380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38915" name="Rectangle 7"/>
          <p:cNvSpPr txBox="1">
            <a:spLocks noGrp="1" noChangeArrowheads="1"/>
          </p:cNvSpPr>
          <p:nvPr/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/>
            <a:fld id="{68BA9F33-66C4-4E7A-B5DB-25A5B49EE86C}" type="slidenum">
              <a:rPr lang="en-US" sz="1300"/>
              <a:pPr algn="r"/>
              <a:t>16</a:t>
            </a:fld>
            <a:endParaRPr lang="en-US" sz="1300" dirty="0"/>
          </a:p>
        </p:txBody>
      </p:sp>
      <p:sp>
        <p:nvSpPr>
          <p:cNvPr id="389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nl-BE" smtClean="0"/>
          </a:p>
        </p:txBody>
      </p:sp>
      <p:sp>
        <p:nvSpPr>
          <p:cNvPr id="47108" name="Slide Number Placeholder 3"/>
          <p:cNvSpPr txBox="1">
            <a:spLocks noGrp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F05D7247-0403-45AD-94D6-B6246DE29F3C}" type="slidenum">
              <a:rPr lang="en-US" sz="1300">
                <a:latin typeface="Calibri" pitchFamily="34" charset="0"/>
              </a:rPr>
              <a:pPr algn="r"/>
              <a:t>19</a:t>
            </a:fld>
            <a:endParaRPr lang="en-US" sz="13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4D7928-4D73-4311-BBF2-01A78715D528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65CEC-862A-4021-9862-69951A0691B4}" type="datetime1">
              <a:rPr lang="en-US" smtClean="0"/>
              <a:pPr/>
              <a:t>3/6/2013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fld id="{AB1128B0-9F66-41A2-B7C6-46B5E3F41E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123950" y="381000"/>
            <a:ext cx="80010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ECAF4-A4AB-4E49-A459-95BD39F61B04}" type="datetime1">
              <a:rPr lang="en-US" smtClean="0"/>
              <a:pPr/>
              <a:t>3/6/2013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68F07-315D-405A-9F42-A2AA8CE923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CB5E3-89CE-44D7-926C-1B03673D697F}" type="datetime1">
              <a:rPr lang="en-US" smtClean="0"/>
              <a:pPr/>
              <a:t>3/6/2013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68F07-315D-405A-9F42-A2AA8CE923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 bwMode="auto">
          <a:xfrm>
            <a:off x="304800" y="0"/>
            <a:ext cx="86868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t"/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grpSp>
        <p:nvGrpSpPr>
          <p:cNvPr id="2" name="Group 2"/>
          <p:cNvGrpSpPr/>
          <p:nvPr userDrawn="1"/>
        </p:nvGrpSpPr>
        <p:grpSpPr>
          <a:xfrm>
            <a:off x="-6499" y="76201"/>
            <a:ext cx="1321395" cy="946288"/>
            <a:chOff x="-132697" y="76200"/>
            <a:chExt cx="1864010" cy="1391520"/>
          </a:xfrm>
        </p:grpSpPr>
        <p:sp>
          <p:nvSpPr>
            <p:cNvPr id="5" name="Rectangle 18023"/>
            <p:cNvSpPr>
              <a:spLocks noChangeAspect="1" noChangeArrowheads="1"/>
            </p:cNvSpPr>
            <p:nvPr userDrawn="1"/>
          </p:nvSpPr>
          <p:spPr bwMode="auto">
            <a:xfrm>
              <a:off x="387350" y="76200"/>
              <a:ext cx="409575" cy="374650"/>
            </a:xfrm>
            <a:prstGeom prst="rect">
              <a:avLst/>
            </a:prstGeom>
            <a:solidFill>
              <a:srgbClr val="FFDA3B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82808" tIns="41404" rIns="82808" bIns="41404" anchor="ctr"/>
            <a:lstStyle/>
            <a:p>
              <a:pPr algn="ctr" defTabSz="828675"/>
              <a:r>
                <a:rPr lang="en-US" sz="2400" i="1" dirty="0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6" name="Rectangle 18024"/>
            <p:cNvSpPr>
              <a:spLocks noChangeAspect="1" noChangeArrowheads="1"/>
            </p:cNvSpPr>
            <p:nvPr userDrawn="1"/>
          </p:nvSpPr>
          <p:spPr bwMode="auto">
            <a:xfrm>
              <a:off x="814388" y="76200"/>
              <a:ext cx="411162" cy="374650"/>
            </a:xfrm>
            <a:prstGeom prst="rect">
              <a:avLst/>
            </a:prstGeom>
            <a:solidFill>
              <a:srgbClr val="FFDA3B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82808" tIns="41404" rIns="82808" bIns="41404" anchor="ctr"/>
            <a:lstStyle/>
            <a:p>
              <a:pPr algn="ctr" defTabSz="828675"/>
              <a:r>
                <a:rPr lang="en-US" sz="2400" i="1" dirty="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7" name="Rectangle 18025"/>
            <p:cNvSpPr>
              <a:spLocks noChangeAspect="1" noChangeArrowheads="1"/>
            </p:cNvSpPr>
            <p:nvPr userDrawn="1"/>
          </p:nvSpPr>
          <p:spPr bwMode="auto">
            <a:xfrm>
              <a:off x="387350" y="468313"/>
              <a:ext cx="409575" cy="374650"/>
            </a:xfrm>
            <a:prstGeom prst="rect">
              <a:avLst/>
            </a:prstGeom>
            <a:solidFill>
              <a:srgbClr val="FFDA3B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82808" tIns="41404" rIns="82808" bIns="41404" anchor="ctr"/>
            <a:lstStyle/>
            <a:p>
              <a:pPr algn="ctr" defTabSz="828675"/>
              <a:r>
                <a:rPr lang="en-US" sz="2400" i="1">
                  <a:solidFill>
                    <a:schemeClr val="bg1"/>
                  </a:solidFill>
                </a:rPr>
                <a:t>R</a:t>
              </a:r>
            </a:p>
          </p:txBody>
        </p:sp>
        <p:sp>
          <p:nvSpPr>
            <p:cNvPr id="8" name="Rectangle 18026"/>
            <p:cNvSpPr>
              <a:spLocks noChangeAspect="1" noChangeArrowheads="1"/>
            </p:cNvSpPr>
            <p:nvPr userDrawn="1"/>
          </p:nvSpPr>
          <p:spPr bwMode="auto">
            <a:xfrm>
              <a:off x="814388" y="468313"/>
              <a:ext cx="411162" cy="374650"/>
            </a:xfrm>
            <a:prstGeom prst="rect">
              <a:avLst/>
            </a:prstGeom>
            <a:solidFill>
              <a:srgbClr val="FFDA3B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82808" tIns="41404" rIns="82808" bIns="41404" anchor="ctr"/>
            <a:lstStyle/>
            <a:p>
              <a:pPr algn="ctr" defTabSz="828675"/>
              <a:r>
                <a:rPr lang="en-US" sz="2400" i="1" dirty="0">
                  <a:solidFill>
                    <a:schemeClr val="bg1"/>
                  </a:solidFill>
                </a:rPr>
                <a:t>F</a:t>
              </a:r>
            </a:p>
          </p:txBody>
        </p:sp>
        <p:sp>
          <p:nvSpPr>
            <p:cNvPr id="9" name="Text Box 18027"/>
            <p:cNvSpPr txBox="1">
              <a:spLocks noChangeArrowheads="1"/>
            </p:cNvSpPr>
            <p:nvPr userDrawn="1"/>
          </p:nvSpPr>
          <p:spPr bwMode="auto">
            <a:xfrm>
              <a:off x="-132697" y="892175"/>
              <a:ext cx="1864010" cy="5755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82808" tIns="41404" rIns="82808" bIns="41404">
              <a:spAutoFit/>
            </a:bodyPr>
            <a:lstStyle/>
            <a:p>
              <a:pPr algn="ctr" defTabSz="828675"/>
              <a:r>
                <a:rPr lang="en-US" sz="1000" b="1" i="1" dirty="0"/>
                <a:t>Proteome Informatics</a:t>
              </a:r>
            </a:p>
            <a:p>
              <a:pPr algn="ctr" defTabSz="828675"/>
              <a:r>
                <a:rPr lang="en-US" sz="1000" b="1" i="1" dirty="0"/>
                <a:t>Research Group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3251340255"/>
      </p:ext>
    </p:extLst>
  </p:cSld>
  <p:clrMapOvr>
    <a:masterClrMapping/>
  </p:clrMapOvr>
  <p:transition>
    <p:check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C3E76-E095-4574-B7E0-A681ACB46AF2}" type="datetime1">
              <a:rPr lang="en-US" smtClean="0"/>
              <a:pPr/>
              <a:t>3/6/2013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514600" cy="365125"/>
          </a:xfrm>
        </p:spPr>
        <p:txBody>
          <a:bodyPr/>
          <a:lstStyle>
            <a:lvl1pPr>
              <a:defRPr sz="1400" b="1">
                <a:solidFill>
                  <a:schemeClr val="tx1"/>
                </a:solidFill>
              </a:defRPr>
            </a:lvl1pPr>
          </a:lstStyle>
          <a:p>
            <a:fld id="{8B368F07-315D-405A-9F42-A2AA8CE9233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600325"/>
            <a:ext cx="7772400" cy="1362075"/>
          </a:xfrm>
        </p:spPr>
        <p:txBody>
          <a:bodyPr anchor="ctr"/>
          <a:lstStyle>
            <a:lvl1pPr algn="ct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4811C-8224-454A-8ED9-A43707851152}" type="datetime1">
              <a:rPr lang="en-US" smtClean="0"/>
              <a:pPr/>
              <a:t>3/6/2013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1123950" y="381000"/>
            <a:ext cx="80010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514600" cy="365125"/>
          </a:xfrm>
        </p:spPr>
        <p:txBody>
          <a:bodyPr/>
          <a:lstStyle>
            <a:lvl1pPr>
              <a:defRPr sz="1400" b="1">
                <a:solidFill>
                  <a:schemeClr val="tx1"/>
                </a:solidFill>
              </a:defRPr>
            </a:lvl1pPr>
          </a:lstStyle>
          <a:p>
            <a:fld id="{8B368F07-315D-405A-9F42-A2AA8CE9233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DAA7-A1E4-454F-826D-980DEB413D58}" type="datetime1">
              <a:rPr lang="en-US" smtClean="0"/>
              <a:pPr/>
              <a:t>3/6/2013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68F07-315D-405A-9F42-A2AA8CE923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25A3A-EFD3-4BCD-BF62-74BEE92B7450}" type="datetime1">
              <a:rPr lang="en-US" smtClean="0"/>
              <a:pPr/>
              <a:t>3/6/2013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68F07-315D-405A-9F42-A2AA8CE923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C23E2-2AB2-4689-88D8-F33CB9361AE3}" type="datetime1">
              <a:rPr lang="en-US" smtClean="0"/>
              <a:pPr/>
              <a:t>3/6/2013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514600" cy="365125"/>
          </a:xfrm>
        </p:spPr>
        <p:txBody>
          <a:bodyPr/>
          <a:lstStyle>
            <a:lvl1pPr>
              <a:defRPr sz="1400" b="1">
                <a:solidFill>
                  <a:schemeClr val="tx1"/>
                </a:solidFill>
              </a:defRPr>
            </a:lvl1pPr>
          </a:lstStyle>
          <a:p>
            <a:fld id="{8B368F07-315D-405A-9F42-A2AA8CE9233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DC34F-FECF-4418-929A-918B89CA0CAB}" type="datetime1">
              <a:rPr lang="en-US" smtClean="0"/>
              <a:pPr/>
              <a:t>3/6/2013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68F07-315D-405A-9F42-A2AA8CE923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1ED70-99E5-4CE1-B804-D994BB14F4A5}" type="datetime1">
              <a:rPr lang="en-US" smtClean="0"/>
              <a:pPr/>
              <a:t>3/6/2013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68F07-315D-405A-9F42-A2AA8CE923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74E4A-DF7D-4CB2-8432-EE071E66FC78}" type="datetime1">
              <a:rPr lang="en-US" smtClean="0"/>
              <a:pPr/>
              <a:t>3/6/2013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68F07-315D-405A-9F42-A2AA8CE923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32196" y="2"/>
            <a:ext cx="7759404" cy="6067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1"/>
            <a:ext cx="8229600" cy="4983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64B0CE-F3D0-4171-B561-57993F99F853}" type="datetime1">
              <a:rPr lang="en-US" smtClean="0"/>
              <a:pPr/>
              <a:t>3/6/2013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368F07-315D-405A-9F42-A2AA8CE92333}" type="slidenum">
              <a:rPr lang="en-US" smtClean="0"/>
              <a:pPr/>
              <a:t>‹#›</a:t>
            </a:fld>
            <a:r>
              <a:rPr lang="en-US" smtClean="0"/>
              <a:t>/xx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-6499" y="76201"/>
            <a:ext cx="1321395" cy="946288"/>
            <a:chOff x="-132697" y="76200"/>
            <a:chExt cx="1864010" cy="1391520"/>
          </a:xfrm>
        </p:grpSpPr>
        <p:sp>
          <p:nvSpPr>
            <p:cNvPr id="7" name="Rectangle 18023"/>
            <p:cNvSpPr>
              <a:spLocks noChangeAspect="1" noChangeArrowheads="1"/>
            </p:cNvSpPr>
            <p:nvPr userDrawn="1"/>
          </p:nvSpPr>
          <p:spPr bwMode="auto">
            <a:xfrm>
              <a:off x="387350" y="76200"/>
              <a:ext cx="409575" cy="374650"/>
            </a:xfrm>
            <a:prstGeom prst="rect">
              <a:avLst/>
            </a:prstGeom>
            <a:solidFill>
              <a:srgbClr val="FFDA3B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82808" tIns="41404" rIns="82808" bIns="41404" anchor="ctr"/>
            <a:lstStyle/>
            <a:p>
              <a:pPr algn="ctr" defTabSz="828675"/>
              <a:r>
                <a:rPr lang="en-US" sz="2400" i="1" dirty="0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8" name="Rectangle 18024"/>
            <p:cNvSpPr>
              <a:spLocks noChangeAspect="1" noChangeArrowheads="1"/>
            </p:cNvSpPr>
            <p:nvPr userDrawn="1"/>
          </p:nvSpPr>
          <p:spPr bwMode="auto">
            <a:xfrm>
              <a:off x="814388" y="76200"/>
              <a:ext cx="411162" cy="374650"/>
            </a:xfrm>
            <a:prstGeom prst="rect">
              <a:avLst/>
            </a:prstGeom>
            <a:solidFill>
              <a:srgbClr val="FFDA3B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82808" tIns="41404" rIns="82808" bIns="41404" anchor="ctr"/>
            <a:lstStyle/>
            <a:p>
              <a:pPr algn="ctr" defTabSz="828675"/>
              <a:r>
                <a:rPr lang="en-US" sz="2400" i="1" dirty="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9" name="Rectangle 18025"/>
            <p:cNvSpPr>
              <a:spLocks noChangeAspect="1" noChangeArrowheads="1"/>
            </p:cNvSpPr>
            <p:nvPr userDrawn="1"/>
          </p:nvSpPr>
          <p:spPr bwMode="auto">
            <a:xfrm>
              <a:off x="387350" y="468313"/>
              <a:ext cx="409575" cy="374650"/>
            </a:xfrm>
            <a:prstGeom prst="rect">
              <a:avLst/>
            </a:prstGeom>
            <a:solidFill>
              <a:srgbClr val="FFDA3B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82808" tIns="41404" rIns="82808" bIns="41404" anchor="ctr"/>
            <a:lstStyle/>
            <a:p>
              <a:pPr algn="ctr" defTabSz="828675"/>
              <a:r>
                <a:rPr lang="en-US" sz="2400" i="1">
                  <a:solidFill>
                    <a:schemeClr val="bg1"/>
                  </a:solidFill>
                </a:rPr>
                <a:t>R</a:t>
              </a:r>
            </a:p>
          </p:txBody>
        </p:sp>
        <p:sp>
          <p:nvSpPr>
            <p:cNvPr id="10" name="Rectangle 18026"/>
            <p:cNvSpPr>
              <a:spLocks noChangeAspect="1" noChangeArrowheads="1"/>
            </p:cNvSpPr>
            <p:nvPr userDrawn="1"/>
          </p:nvSpPr>
          <p:spPr bwMode="auto">
            <a:xfrm>
              <a:off x="814388" y="468313"/>
              <a:ext cx="411162" cy="374650"/>
            </a:xfrm>
            <a:prstGeom prst="rect">
              <a:avLst/>
            </a:prstGeom>
            <a:solidFill>
              <a:srgbClr val="FFDA3B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82808" tIns="41404" rIns="82808" bIns="41404" anchor="ctr"/>
            <a:lstStyle/>
            <a:p>
              <a:pPr algn="ctr" defTabSz="828675"/>
              <a:r>
                <a:rPr lang="en-US" sz="2400" i="1" dirty="0">
                  <a:solidFill>
                    <a:schemeClr val="bg1"/>
                  </a:solidFill>
                </a:rPr>
                <a:t>F</a:t>
              </a:r>
            </a:p>
          </p:txBody>
        </p:sp>
        <p:sp>
          <p:nvSpPr>
            <p:cNvPr id="11" name="Text Box 18027"/>
            <p:cNvSpPr txBox="1">
              <a:spLocks noChangeArrowheads="1"/>
            </p:cNvSpPr>
            <p:nvPr userDrawn="1"/>
          </p:nvSpPr>
          <p:spPr bwMode="auto">
            <a:xfrm>
              <a:off x="-132697" y="892175"/>
              <a:ext cx="1864010" cy="5755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82808" tIns="41404" rIns="82808" bIns="41404">
              <a:spAutoFit/>
            </a:bodyPr>
            <a:lstStyle/>
            <a:p>
              <a:pPr algn="ctr" defTabSz="828675"/>
              <a:r>
                <a:rPr lang="en-US" sz="1000" b="1" i="1" dirty="0"/>
                <a:t>Proteome Informatics</a:t>
              </a:r>
            </a:p>
            <a:p>
              <a:pPr algn="ctr" defTabSz="828675"/>
              <a:r>
                <a:rPr lang="en-US" sz="1000" b="1" i="1" dirty="0"/>
                <a:t>Research Group</a:t>
              </a:r>
            </a:p>
          </p:txBody>
        </p:sp>
      </p:grpSp>
      <p:cxnSp>
        <p:nvCxnSpPr>
          <p:cNvPr id="14" name="Straight Connector 13"/>
          <p:cNvCxnSpPr/>
          <p:nvPr/>
        </p:nvCxnSpPr>
        <p:spPr>
          <a:xfrm>
            <a:off x="1232196" y="574675"/>
            <a:ext cx="7905454" cy="0"/>
          </a:xfrm>
          <a:prstGeom prst="line">
            <a:avLst/>
          </a:prstGeom>
          <a:ln w="38100">
            <a:solidFill>
              <a:srgbClr val="FFD5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500" b="1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comments" Target="../comments/commen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676402"/>
            <a:ext cx="8305800" cy="2285999"/>
          </a:xfrm>
        </p:spPr>
        <p:txBody>
          <a:bodyPr>
            <a:noAutofit/>
          </a:bodyPr>
          <a:lstStyle/>
          <a:p>
            <a:pPr algn="ctr"/>
            <a:r>
              <a:rPr lang="en-US" sz="3600" dirty="0" err="1" smtClean="0">
                <a:solidFill>
                  <a:schemeClr val="bg1">
                    <a:lumMod val="50000"/>
                  </a:schemeClr>
                </a:solidFill>
              </a:rPr>
              <a:t>iPRG</a:t>
            </a:r>
            <a:r>
              <a:rPr lang="en-US" sz="3600" dirty="0" smtClean="0">
                <a:solidFill>
                  <a:schemeClr val="bg1">
                    <a:lumMod val="50000"/>
                  </a:schemeClr>
                </a:solidFill>
              </a:rPr>
              <a:t> 2013: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3600" dirty="0" smtClean="0"/>
              <a:t>Using RNA-</a:t>
            </a:r>
            <a:r>
              <a:rPr lang="en-US" sz="3600" dirty="0" err="1" smtClean="0"/>
              <a:t>Seq</a:t>
            </a:r>
            <a:r>
              <a:rPr lang="en-US" sz="3600" dirty="0" smtClean="0"/>
              <a:t> data for Peptide and Protein Identification</a:t>
            </a:r>
            <a:endParaRPr lang="en-US" sz="3600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1371600" y="4114800"/>
            <a:ext cx="6400800" cy="1752600"/>
          </a:xfrm>
        </p:spPr>
        <p:txBody>
          <a:bodyPr/>
          <a:lstStyle/>
          <a:p>
            <a:r>
              <a:rPr lang="en-US" dirty="0" smtClean="0"/>
              <a:t>ABRF 2013, Palm Springs, CA</a:t>
            </a:r>
          </a:p>
          <a:p>
            <a:r>
              <a:rPr lang="en-US" dirty="0" smtClean="0"/>
              <a:t>3/02-05/2013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228600" y="1265270"/>
            <a:ext cx="8458200" cy="6096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pPr marL="517525" indent="-342900" algn="just">
              <a:spcBef>
                <a:spcPts val="600"/>
              </a:spcBef>
              <a:buFont typeface="Arial" pitchFamily="34" charset="0"/>
              <a:buChar char="•"/>
              <a:tabLst>
                <a:tab pos="449263" algn="l"/>
              </a:tabLst>
            </a:pPr>
            <a:r>
              <a:rPr lang="en-GB" sz="2000" dirty="0" smtClean="0"/>
              <a:t>Using RNA abundance to reduce protein database size</a:t>
            </a:r>
          </a:p>
          <a:p>
            <a:pPr marL="974725" lvl="1" indent="-342900" algn="just">
              <a:spcBef>
                <a:spcPts val="600"/>
              </a:spcBef>
              <a:buFont typeface="Arial" pitchFamily="34" charset="0"/>
              <a:buChar char="•"/>
              <a:tabLst>
                <a:tab pos="449263" algn="l"/>
              </a:tabLst>
            </a:pPr>
            <a:r>
              <a:rPr lang="en-GB" sz="2000" dirty="0" smtClean="0"/>
              <a:t>If all detectable proteins have detected RNA, then proteins with RNA abundance below a certain threshold can be discarded from the search database</a:t>
            </a:r>
          </a:p>
          <a:p>
            <a:pPr marL="517525" indent="-342900" algn="just">
              <a:spcBef>
                <a:spcPts val="600"/>
              </a:spcBef>
              <a:buFont typeface="Arial" pitchFamily="34" charset="0"/>
              <a:buChar char="•"/>
              <a:tabLst>
                <a:tab pos="449263" algn="l"/>
              </a:tabLst>
            </a:pPr>
            <a:endParaRPr lang="en-GB" sz="2000" dirty="0" smtClean="0"/>
          </a:p>
          <a:p>
            <a:pPr marL="517525" indent="-342900" algn="just">
              <a:spcBef>
                <a:spcPts val="600"/>
              </a:spcBef>
              <a:buFont typeface="Arial" pitchFamily="34" charset="0"/>
              <a:buChar char="•"/>
              <a:tabLst>
                <a:tab pos="449263" algn="l"/>
              </a:tabLst>
            </a:pPr>
            <a:r>
              <a:rPr lang="en-GB" sz="2000" dirty="0" smtClean="0"/>
              <a:t>RNA-</a:t>
            </a:r>
            <a:r>
              <a:rPr lang="en-GB" sz="2000" dirty="0" err="1" smtClean="0"/>
              <a:t>Seq</a:t>
            </a:r>
            <a:r>
              <a:rPr lang="en-GB" sz="2000" dirty="0" smtClean="0"/>
              <a:t> analysis can yield single amino acid variants specific to the sample</a:t>
            </a:r>
          </a:p>
          <a:p>
            <a:pPr marL="517525" indent="-342900" algn="just">
              <a:spcBef>
                <a:spcPts val="600"/>
              </a:spcBef>
              <a:buFont typeface="Arial" pitchFamily="34" charset="0"/>
              <a:buChar char="•"/>
              <a:tabLst>
                <a:tab pos="449263" algn="l"/>
              </a:tabLst>
            </a:pPr>
            <a:endParaRPr lang="en-GB" sz="2000" dirty="0" smtClean="0"/>
          </a:p>
          <a:p>
            <a:pPr marL="517525" indent="-342900" algn="just">
              <a:spcBef>
                <a:spcPts val="600"/>
              </a:spcBef>
              <a:buFont typeface="Arial" pitchFamily="34" charset="0"/>
              <a:buChar char="•"/>
              <a:tabLst>
                <a:tab pos="449263" algn="l"/>
              </a:tabLst>
            </a:pPr>
            <a:r>
              <a:rPr lang="en-GB" sz="2000" dirty="0" smtClean="0"/>
              <a:t>RNA-</a:t>
            </a:r>
            <a:r>
              <a:rPr lang="en-GB" sz="2000" dirty="0" err="1" smtClean="0"/>
              <a:t>Seq</a:t>
            </a:r>
            <a:r>
              <a:rPr lang="en-GB" sz="2000" dirty="0" smtClean="0"/>
              <a:t> analysis can yield additional sequences that are not </a:t>
            </a:r>
            <a:r>
              <a:rPr lang="en-GB" sz="2000" dirty="0" err="1" smtClean="0"/>
              <a:t>mappable</a:t>
            </a:r>
            <a:r>
              <a:rPr lang="en-GB" sz="2000" dirty="0" smtClean="0"/>
              <a:t> to the reference genome/proteome</a:t>
            </a:r>
          </a:p>
          <a:p>
            <a:pPr marL="974725" lvl="1" indent="-342900" algn="just">
              <a:spcBef>
                <a:spcPts val="600"/>
              </a:spcBef>
              <a:buFont typeface="Arial" pitchFamily="34" charset="0"/>
              <a:buChar char="•"/>
              <a:tabLst>
                <a:tab pos="449263" algn="l"/>
              </a:tabLst>
            </a:pPr>
            <a:r>
              <a:rPr lang="en-GB" sz="2000" dirty="0" smtClean="0"/>
              <a:t>Benefit of this can be strongly variable based on the quality of the genome annotation as well as material from other species in the sample</a:t>
            </a:r>
          </a:p>
          <a:p>
            <a:pPr marL="517525" indent="-342900" algn="just">
              <a:spcBef>
                <a:spcPts val="600"/>
              </a:spcBef>
              <a:buFont typeface="Arial" pitchFamily="34" charset="0"/>
              <a:buChar char="•"/>
              <a:tabLst>
                <a:tab pos="449263" algn="l"/>
              </a:tabLst>
            </a:pPr>
            <a:endParaRPr lang="en-GB" sz="2000" dirty="0" smtClean="0"/>
          </a:p>
          <a:p>
            <a:pPr marL="517525" indent="-342900" algn="just">
              <a:spcBef>
                <a:spcPts val="600"/>
              </a:spcBef>
              <a:buFont typeface="Arial" pitchFamily="34" charset="0"/>
              <a:buChar char="•"/>
              <a:tabLst>
                <a:tab pos="449263" algn="l"/>
              </a:tabLst>
            </a:pPr>
            <a:r>
              <a:rPr lang="en-GB" sz="2000" dirty="0" smtClean="0"/>
              <a:t>RNA abundance can help with protein inference</a:t>
            </a:r>
          </a:p>
          <a:p>
            <a:pPr marL="174625" algn="just">
              <a:spcBef>
                <a:spcPts val="600"/>
              </a:spcBef>
              <a:tabLst>
                <a:tab pos="449263" algn="l"/>
              </a:tabLst>
            </a:pPr>
            <a:endParaRPr lang="en-GB" sz="2000" dirty="0" smtClean="0"/>
          </a:p>
          <a:p>
            <a:pPr marL="174625" algn="just">
              <a:spcBef>
                <a:spcPts val="600"/>
              </a:spcBef>
              <a:tabLst>
                <a:tab pos="449263" algn="l"/>
              </a:tabLst>
            </a:pPr>
            <a:endParaRPr lang="en-GB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995" y="0"/>
            <a:ext cx="8623004" cy="554038"/>
          </a:xfrm>
        </p:spPr>
        <p:txBody>
          <a:bodyPr/>
          <a:lstStyle/>
          <a:p>
            <a:pPr algn="ctr"/>
            <a:r>
              <a:rPr lang="en-GB" dirty="0" smtClean="0"/>
              <a:t>Benefits of RNA-</a:t>
            </a:r>
            <a:r>
              <a:rPr lang="en-GB" dirty="0" err="1" smtClean="0"/>
              <a:t>Seq</a:t>
            </a:r>
            <a:r>
              <a:rPr lang="en-GB" dirty="0" smtClean="0"/>
              <a:t> assisted proteomics</a:t>
            </a:r>
            <a:br>
              <a:rPr lang="en-GB" dirty="0" smtClean="0"/>
            </a:b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573771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200" b="1" dirty="0"/>
              <a:t>Analysis pipeline for </a:t>
            </a:r>
            <a:r>
              <a:rPr lang="en-US" sz="3200" b="1" dirty="0" smtClean="0"/>
              <a:t>RNA-</a:t>
            </a:r>
            <a:r>
              <a:rPr lang="en-US" sz="3200" b="1" dirty="0" err="1" smtClean="0"/>
              <a:t>Seq</a:t>
            </a:r>
            <a:r>
              <a:rPr lang="en-US" sz="3200" b="1" dirty="0" smtClean="0"/>
              <a:t> data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81000" y="992372"/>
            <a:ext cx="8305800" cy="5029200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233363" marR="0" lvl="0" indent="-233363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8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Pipeline:</a:t>
            </a:r>
          </a:p>
          <a:p>
            <a:pPr marL="800100" lvl="1" indent="-342900">
              <a:spcBef>
                <a:spcPts val="600"/>
              </a:spcBef>
              <a:buFont typeface="+mj-lt"/>
              <a:buAutoNum type="arabicPeriod"/>
              <a:defRPr/>
            </a:pPr>
            <a:r>
              <a:rPr kumimoji="0" lang="en-US" sz="18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1800" b="0" i="0" u="none" strike="noStrike" kern="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sratoolkit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1800" b="0" i="0" u="none" strike="noStrike" kern="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fastq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-dump 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to convert </a:t>
            </a:r>
            <a:r>
              <a:rPr kumimoji="0" lang="en-US" sz="1800" b="0" i="0" u="none" strike="noStrike" kern="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sra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-&gt; </a:t>
            </a:r>
            <a:r>
              <a:rPr kumimoji="0" lang="en-US" sz="1800" b="0" i="0" u="none" strike="noStrike" kern="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fastq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format</a:t>
            </a:r>
          </a:p>
          <a:p>
            <a:pPr marL="800100" lvl="1" indent="-342900">
              <a:spcBef>
                <a:spcPts val="600"/>
              </a:spcBef>
              <a:buFont typeface="+mj-lt"/>
              <a:buAutoNum type="arabicPeriod"/>
              <a:defRPr/>
            </a:pPr>
            <a:r>
              <a:rPr lang="en-US" sz="18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800" kern="0" dirty="0" err="1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fastqc</a:t>
            </a:r>
            <a:r>
              <a:rPr lang="en-US" sz="1800" kern="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8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to examine the quality of the reads</a:t>
            </a:r>
          </a:p>
          <a:p>
            <a:pPr marL="800100" lvl="1" indent="-342900">
              <a:spcBef>
                <a:spcPts val="600"/>
              </a:spcBef>
              <a:buFont typeface="+mj-lt"/>
              <a:buAutoNum type="arabicPeriod"/>
              <a:defRPr/>
            </a:pPr>
            <a:r>
              <a:rPr kumimoji="0" lang="en-US" sz="18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en-US" sz="1800" kern="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preprocessReads.pl</a:t>
            </a:r>
            <a:r>
              <a:rPr lang="en-US" sz="18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to trim out bad ends</a:t>
            </a:r>
          </a:p>
          <a:p>
            <a:pPr marL="800100" lvl="1" indent="-342900">
              <a:spcBef>
                <a:spcPts val="600"/>
              </a:spcBef>
              <a:buFont typeface="+mj-lt"/>
              <a:buAutoNum type="arabicPeriod"/>
              <a:defRPr/>
            </a:pPr>
            <a:r>
              <a:rPr kumimoji="0" lang="en-US" sz="18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Bowtie1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to align short reads to the Ensembl human genome</a:t>
            </a:r>
          </a:p>
          <a:p>
            <a:pPr marL="800100" lvl="1" indent="-342900">
              <a:spcBef>
                <a:spcPts val="600"/>
              </a:spcBef>
              <a:buFont typeface="+mj-lt"/>
              <a:buAutoNum type="arabicPeriod"/>
              <a:defRPr/>
            </a:pPr>
            <a:r>
              <a:rPr lang="en-US" sz="18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800" kern="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Cufflinks</a:t>
            </a:r>
            <a:r>
              <a:rPr lang="en-US" sz="18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to assemble transcripts and calculate abundances</a:t>
            </a:r>
          </a:p>
          <a:p>
            <a:pPr marL="800100" lvl="1" indent="-342900">
              <a:spcBef>
                <a:spcPts val="600"/>
              </a:spcBef>
              <a:buFont typeface="+mj-lt"/>
              <a:buAutoNum type="arabicPeriod"/>
              <a:defRPr/>
            </a:pPr>
            <a:r>
              <a:rPr kumimoji="0" lang="en-US" sz="18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1800" b="0" i="0" u="none" strike="noStrike" kern="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TopHat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to identify SNVs (single nucleotide variants)</a:t>
            </a:r>
          </a:p>
          <a:p>
            <a:pPr marL="800100" lvl="1" indent="-342900">
              <a:spcBef>
                <a:spcPts val="600"/>
              </a:spcBef>
              <a:buFont typeface="+mj-lt"/>
              <a:buAutoNum type="arabicPeriod"/>
              <a:defRPr/>
            </a:pPr>
            <a:r>
              <a:rPr lang="en-US" sz="18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800" kern="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snpEff_3_1</a:t>
            </a:r>
            <a:r>
              <a:rPr lang="en-US" sz="18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to create a peptide database from SNVs</a:t>
            </a:r>
          </a:p>
          <a:p>
            <a:pPr marL="800100" lvl="1" indent="-342900">
              <a:spcBef>
                <a:spcPts val="600"/>
              </a:spcBef>
              <a:buFont typeface="+mj-lt"/>
              <a:buAutoNum type="arabicPeriod"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Kaviar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to identify SNVs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that are already known in KBs</a:t>
            </a:r>
          </a:p>
          <a:p>
            <a:pPr marL="800100" lvl="1" indent="-342900">
              <a:spcBef>
                <a:spcPts val="600"/>
              </a:spcBef>
              <a:buFont typeface="+mj-lt"/>
              <a:buAutoNum type="arabicPeriod"/>
              <a:defRPr/>
            </a:pPr>
            <a:r>
              <a:rPr lang="en-US" sz="18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800" kern="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get_novel_transcript_dnaseq.pl</a:t>
            </a:r>
            <a:r>
              <a:rPr lang="en-US" sz="18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to get novel transcripts</a:t>
            </a:r>
          </a:p>
          <a:p>
            <a:pPr marL="800100" lvl="1" indent="-342900">
              <a:spcBef>
                <a:spcPts val="600"/>
              </a:spcBef>
              <a:buFont typeface="+mj-lt"/>
              <a:buAutoNum type="arabicPeriod"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en-US" sz="1800" kern="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DNA_SixFrames_Translation.py</a:t>
            </a:r>
            <a:r>
              <a:rPr lang="en-US" sz="18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to create 6-frame translations</a:t>
            </a:r>
            <a:endParaRPr lang="en-US" sz="18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lvl="1">
              <a:spcBef>
                <a:spcPts val="600"/>
              </a:spcBef>
              <a:defRPr/>
            </a:pPr>
            <a:endParaRPr lang="en-US" sz="1800" kern="0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lvl="1">
              <a:spcBef>
                <a:spcPts val="600"/>
              </a:spcBef>
              <a:defRPr/>
            </a:pPr>
            <a:r>
              <a:rPr lang="en-US" sz="18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Variations in the Bowtie1 step 4:</a:t>
            </a:r>
          </a:p>
          <a:p>
            <a:pPr marL="800100" lvl="1" indent="-342900">
              <a:spcBef>
                <a:spcPts val="600"/>
              </a:spcBef>
              <a:buFont typeface="+mj-lt"/>
              <a:buAutoNum type="arabicPeriod" startAt="4"/>
              <a:defRPr/>
            </a:pPr>
            <a:r>
              <a:rPr lang="en-US" sz="18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B</a:t>
            </a:r>
            <a:r>
              <a:rPr lang="en-US" sz="18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owtie2 against </a:t>
            </a:r>
            <a:r>
              <a:rPr lang="en-US" sz="1800" kern="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RefSeq</a:t>
            </a:r>
            <a:endParaRPr lang="en-US" sz="1800" kern="0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lvl="1">
              <a:spcBef>
                <a:spcPts val="600"/>
              </a:spcBef>
              <a:defRPr/>
            </a:pPr>
            <a:r>
              <a:rPr lang="en-US" sz="18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4.   </a:t>
            </a:r>
            <a:r>
              <a:rPr lang="en-US" sz="1800" kern="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subread</a:t>
            </a:r>
            <a:r>
              <a:rPr lang="en-US" sz="18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(C version) against Ensembl</a:t>
            </a:r>
          </a:p>
        </p:txBody>
      </p:sp>
    </p:spTree>
    <p:extLst>
      <p:ext uri="{BB962C8B-B14F-4D97-AF65-F5344CB8AC3E}">
        <p14:creationId xmlns="" xmlns:p14="http://schemas.microsoft.com/office/powerpoint/2010/main" val="180252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200" b="1" dirty="0"/>
              <a:t>Analysis pipeline for </a:t>
            </a:r>
            <a:r>
              <a:rPr lang="en-US" sz="3200" b="1" dirty="0" smtClean="0"/>
              <a:t>RNA-</a:t>
            </a:r>
            <a:r>
              <a:rPr lang="en-US" sz="3200" b="1" dirty="0" err="1" smtClean="0"/>
              <a:t>Seq</a:t>
            </a:r>
            <a:r>
              <a:rPr lang="en-US" sz="3200" b="1" dirty="0" smtClean="0"/>
              <a:t> data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8443" y="743319"/>
            <a:ext cx="5592763" cy="596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152400" y="1648022"/>
            <a:ext cx="2448560" cy="41456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latin typeface="+mj-lt"/>
                <a:ea typeface="+mj-ea"/>
                <a:cs typeface="+mj-cs"/>
              </a:rPr>
              <a:t>Workflow using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latin typeface="+mj-lt"/>
                <a:ea typeface="+mj-ea"/>
                <a:cs typeface="+mj-cs"/>
              </a:rPr>
              <a:t>alternative mapping/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latin typeface="+mj-lt"/>
                <a:ea typeface="+mj-ea"/>
                <a:cs typeface="+mj-cs"/>
              </a:rPr>
              <a:t>alignment program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latin typeface="+mj-lt"/>
                <a:ea typeface="+mj-ea"/>
                <a:cs typeface="+mj-cs"/>
              </a:rPr>
              <a:t>(</a:t>
            </a:r>
            <a:r>
              <a:rPr lang="en-US" sz="2800" b="1" dirty="0" err="1" smtClean="0">
                <a:latin typeface="+mj-lt"/>
                <a:ea typeface="+mj-ea"/>
                <a:cs typeface="+mj-cs"/>
              </a:rPr>
              <a:t>Subread</a:t>
            </a:r>
            <a:r>
              <a:rPr lang="en-US" sz="2800" dirty="0" smtClean="0">
                <a:latin typeface="+mj-lt"/>
                <a:ea typeface="+mj-ea"/>
                <a:cs typeface="+mj-cs"/>
              </a:rPr>
              <a:t>) </a:t>
            </a:r>
            <a:endParaRPr kumimoji="0" lang="en-A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24006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228600" y="1143000"/>
            <a:ext cx="8686800" cy="5218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pPr marL="517525" indent="-342900" algn="just">
              <a:spcBef>
                <a:spcPts val="600"/>
              </a:spcBef>
              <a:buFont typeface="Arial" pitchFamily="34" charset="0"/>
              <a:buChar char="•"/>
              <a:tabLst>
                <a:tab pos="449263" algn="l"/>
              </a:tabLst>
            </a:pPr>
            <a:r>
              <a:rPr lang="en-US" sz="2000" dirty="0" smtClean="0"/>
              <a:t>Ensembl GRCh37.68</a:t>
            </a:r>
          </a:p>
          <a:p>
            <a:pPr marL="517525" indent="-342900" algn="just">
              <a:spcBef>
                <a:spcPts val="600"/>
              </a:spcBef>
              <a:buFont typeface="Arial" pitchFamily="34" charset="0"/>
              <a:buChar char="•"/>
              <a:tabLst>
                <a:tab pos="449263" algn="l"/>
              </a:tabLst>
            </a:pPr>
            <a:r>
              <a:rPr lang="en-US" sz="2000" dirty="0" smtClean="0"/>
              <a:t>Ensembl GRCh37.68 with exact protein sequence duplicates removed</a:t>
            </a:r>
          </a:p>
          <a:p>
            <a:pPr marL="517525" indent="-342900" algn="just">
              <a:spcBef>
                <a:spcPts val="600"/>
              </a:spcBef>
              <a:buFont typeface="Arial" pitchFamily="34" charset="0"/>
              <a:buChar char="•"/>
              <a:tabLst>
                <a:tab pos="449263" algn="l"/>
              </a:tabLst>
            </a:pPr>
            <a:r>
              <a:rPr lang="en-US" sz="2000" dirty="0" smtClean="0"/>
              <a:t>Ensembl GRCh37.68 NR + </a:t>
            </a:r>
            <a:r>
              <a:rPr lang="en-US" sz="2000" dirty="0" err="1" smtClean="0"/>
              <a:t>cRAP</a:t>
            </a:r>
            <a:r>
              <a:rPr lang="en-US" sz="2000" dirty="0" smtClean="0"/>
              <a:t> potential contaminants</a:t>
            </a:r>
          </a:p>
          <a:p>
            <a:pPr marL="517525" indent="-342900" algn="just">
              <a:spcBef>
                <a:spcPts val="600"/>
              </a:spcBef>
              <a:buFont typeface="Arial" pitchFamily="34" charset="0"/>
              <a:buChar char="•"/>
              <a:tabLst>
                <a:tab pos="449263" algn="l"/>
              </a:tabLst>
            </a:pPr>
            <a:r>
              <a:rPr lang="en-US" sz="2000" dirty="0" smtClean="0"/>
              <a:t>Ensembl GRCh37.68 NR + </a:t>
            </a:r>
            <a:r>
              <a:rPr lang="en-US" sz="2000" dirty="0" err="1" smtClean="0"/>
              <a:t>cRAP</a:t>
            </a:r>
            <a:r>
              <a:rPr lang="en-US" sz="2000" dirty="0" smtClean="0"/>
              <a:t> </a:t>
            </a:r>
            <a:r>
              <a:rPr lang="en-US" sz="2000" dirty="0" smtClean="0">
                <a:sym typeface="Wingdings" pitchFamily="2" charset="2"/>
              </a:rPr>
              <a:t> FPKM RNA abundances</a:t>
            </a:r>
          </a:p>
          <a:p>
            <a:pPr marL="174625" algn="just">
              <a:spcBef>
                <a:spcPts val="600"/>
              </a:spcBef>
              <a:tabLst>
                <a:tab pos="449263" algn="l"/>
              </a:tabLst>
            </a:pPr>
            <a:r>
              <a:rPr lang="en-US" sz="2000" dirty="0"/>
              <a:t> </a:t>
            </a:r>
            <a:r>
              <a:rPr lang="en-US" sz="2000" dirty="0" smtClean="0"/>
              <a:t>         </a:t>
            </a:r>
            <a:r>
              <a:rPr lang="en-US" sz="1600" dirty="0" smtClean="0"/>
              <a:t>( FPKM = fragments per </a:t>
            </a:r>
            <a:r>
              <a:rPr lang="en-US" sz="1600" dirty="0" err="1" smtClean="0"/>
              <a:t>kilobase</a:t>
            </a:r>
            <a:r>
              <a:rPr lang="en-US" sz="1600" dirty="0" smtClean="0"/>
              <a:t> of exon per million fragments mapped )</a:t>
            </a:r>
          </a:p>
          <a:p>
            <a:pPr marL="517525" indent="-342900" algn="just">
              <a:spcBef>
                <a:spcPts val="600"/>
              </a:spcBef>
              <a:buFont typeface="Arial" pitchFamily="34" charset="0"/>
              <a:buChar char="•"/>
              <a:tabLst>
                <a:tab pos="449263" algn="l"/>
              </a:tabLst>
            </a:pPr>
            <a:r>
              <a:rPr lang="en-US" sz="2000" dirty="0" err="1" smtClean="0"/>
              <a:t>Ensembl</a:t>
            </a:r>
            <a:r>
              <a:rPr lang="en-US" sz="2000" dirty="0" smtClean="0"/>
              <a:t> GRCh37.68 NR + </a:t>
            </a:r>
            <a:r>
              <a:rPr lang="en-US" sz="2000" dirty="0" err="1" smtClean="0"/>
              <a:t>cRAP</a:t>
            </a:r>
            <a:r>
              <a:rPr lang="en-US" sz="2000" dirty="0" smtClean="0"/>
              <a:t> FPKMgt0</a:t>
            </a:r>
          </a:p>
          <a:p>
            <a:pPr marL="174625" algn="just">
              <a:spcBef>
                <a:spcPts val="600"/>
              </a:spcBef>
              <a:tabLst>
                <a:tab pos="449263" algn="l"/>
              </a:tabLst>
            </a:pPr>
            <a:r>
              <a:rPr lang="en-US" sz="1600" dirty="0" smtClean="0"/>
              <a:t>            </a:t>
            </a:r>
            <a:r>
              <a:rPr lang="en-US" sz="1600" dirty="0"/>
              <a:t>( </a:t>
            </a:r>
            <a:r>
              <a:rPr lang="en-US" sz="1600" dirty="0" smtClean="0"/>
              <a:t>only includes proteins derived from RNAs with abundance FPKM &gt; 0 )</a:t>
            </a:r>
          </a:p>
          <a:p>
            <a:pPr marL="517525" indent="-342900" algn="just">
              <a:spcBef>
                <a:spcPts val="600"/>
              </a:spcBef>
              <a:buFont typeface="Arial" pitchFamily="34" charset="0"/>
              <a:buChar char="•"/>
              <a:tabLst>
                <a:tab pos="449263" algn="l"/>
              </a:tabLst>
            </a:pPr>
            <a:r>
              <a:rPr lang="en-US" sz="2000" dirty="0" smtClean="0"/>
              <a:t>SNV: Peptide </a:t>
            </a:r>
            <a:r>
              <a:rPr lang="en-US" sz="2000" dirty="0"/>
              <a:t>fragments surrounding detected SNVs</a:t>
            </a:r>
          </a:p>
          <a:p>
            <a:pPr marL="517525" indent="-342900" algn="just">
              <a:spcBef>
                <a:spcPts val="600"/>
              </a:spcBef>
              <a:buFont typeface="Arial" pitchFamily="34" charset="0"/>
              <a:buChar char="•"/>
              <a:tabLst>
                <a:tab pos="449263" algn="l"/>
              </a:tabLst>
            </a:pPr>
            <a:r>
              <a:rPr lang="en-US" sz="2000" dirty="0" smtClean="0"/>
              <a:t>NOVEL:  RNA </a:t>
            </a:r>
            <a:r>
              <a:rPr lang="en-US" sz="2000" dirty="0"/>
              <a:t>sequences that cannot be mapped to the Ensembl genome</a:t>
            </a:r>
          </a:p>
          <a:p>
            <a:pPr marL="517525" indent="-342900" algn="just">
              <a:spcBef>
                <a:spcPts val="600"/>
              </a:spcBef>
              <a:buFont typeface="Arial" pitchFamily="34" charset="0"/>
              <a:buChar char="•"/>
              <a:tabLst>
                <a:tab pos="449263" algn="l"/>
              </a:tabLst>
            </a:pPr>
            <a:r>
              <a:rPr lang="en-US" sz="2000" dirty="0" err="1" smtClean="0"/>
              <a:t>Ensembl</a:t>
            </a:r>
            <a:r>
              <a:rPr lang="en-US" sz="2000" dirty="0" smtClean="0"/>
              <a:t> </a:t>
            </a:r>
            <a:r>
              <a:rPr lang="en-US" sz="2000" dirty="0"/>
              <a:t>GRCh37.68 NR + </a:t>
            </a:r>
            <a:r>
              <a:rPr lang="en-US" sz="2000" dirty="0" err="1"/>
              <a:t>cRAP</a:t>
            </a:r>
            <a:r>
              <a:rPr lang="en-US" sz="2000" dirty="0"/>
              <a:t> </a:t>
            </a:r>
            <a:r>
              <a:rPr lang="en-US" sz="2000" dirty="0" smtClean="0"/>
              <a:t>+ SNV</a:t>
            </a:r>
            <a:endParaRPr lang="en-US" sz="2000" dirty="0"/>
          </a:p>
          <a:p>
            <a:pPr marL="174625" algn="just">
              <a:spcBef>
                <a:spcPts val="600"/>
              </a:spcBef>
              <a:tabLst>
                <a:tab pos="449263" algn="l"/>
              </a:tabLst>
            </a:pPr>
            <a:r>
              <a:rPr lang="en-US" sz="1600" dirty="0"/>
              <a:t>            ( </a:t>
            </a:r>
            <a:r>
              <a:rPr lang="en-US" sz="1600" dirty="0" smtClean="0"/>
              <a:t>includes peptide fragments surrounding detected SNVs)</a:t>
            </a:r>
            <a:endParaRPr lang="en-US" sz="1600" dirty="0"/>
          </a:p>
          <a:p>
            <a:pPr marL="517525" indent="-342900" algn="just">
              <a:spcBef>
                <a:spcPts val="600"/>
              </a:spcBef>
              <a:buFont typeface="Arial" pitchFamily="34" charset="0"/>
              <a:buChar char="•"/>
              <a:tabLst>
                <a:tab pos="449263" algn="l"/>
              </a:tabLst>
            </a:pPr>
            <a:r>
              <a:rPr lang="en-US" sz="2000" dirty="0" err="1" smtClean="0"/>
              <a:t>Ensembl</a:t>
            </a:r>
            <a:r>
              <a:rPr lang="en-US" sz="2000" dirty="0" smtClean="0"/>
              <a:t> </a:t>
            </a:r>
            <a:r>
              <a:rPr lang="en-US" sz="2000" dirty="0"/>
              <a:t>GRCh37.68 NR + </a:t>
            </a:r>
            <a:r>
              <a:rPr lang="en-US" sz="2000" dirty="0" err="1"/>
              <a:t>cRAP</a:t>
            </a:r>
            <a:r>
              <a:rPr lang="en-US" sz="2000" dirty="0"/>
              <a:t> + </a:t>
            </a:r>
            <a:r>
              <a:rPr lang="en-US" sz="2000" dirty="0" smtClean="0"/>
              <a:t>NOVEL</a:t>
            </a:r>
            <a:endParaRPr lang="en-US" sz="2000" dirty="0"/>
          </a:p>
          <a:p>
            <a:pPr marL="174625" algn="just">
              <a:spcBef>
                <a:spcPts val="600"/>
              </a:spcBef>
              <a:tabLst>
                <a:tab pos="449263" algn="l"/>
              </a:tabLst>
            </a:pPr>
            <a:r>
              <a:rPr lang="en-US" sz="1600" dirty="0"/>
              <a:t>            ( </a:t>
            </a:r>
            <a:r>
              <a:rPr lang="en-US" sz="1600" dirty="0" smtClean="0"/>
              <a:t>includes 6-frame translated protein fragments from novel RNA sequences )</a:t>
            </a:r>
            <a:endParaRPr lang="en-US" sz="1600" dirty="0"/>
          </a:p>
          <a:p>
            <a:pPr marL="174625" algn="just">
              <a:spcBef>
                <a:spcPts val="600"/>
              </a:spcBef>
              <a:tabLst>
                <a:tab pos="449263" algn="l"/>
              </a:tabLst>
            </a:pPr>
            <a:endParaRPr lang="en-GB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554038"/>
          </a:xfrm>
        </p:spPr>
        <p:txBody>
          <a:bodyPr/>
          <a:lstStyle/>
          <a:p>
            <a:pPr algn="ctr"/>
            <a:r>
              <a:rPr lang="en-US" sz="3200" dirty="0" smtClean="0"/>
              <a:t>Resulting sequence databases</a:t>
            </a:r>
            <a:endParaRPr lang="en-US" sz="3200" dirty="0"/>
          </a:p>
        </p:txBody>
      </p:sp>
    </p:spTree>
    <p:extLst>
      <p:ext uri="{BB962C8B-B14F-4D97-AF65-F5344CB8AC3E}">
        <p14:creationId xmlns="" xmlns:p14="http://schemas.microsoft.com/office/powerpoint/2010/main" val="5757932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Provided Databases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19200"/>
            <a:ext cx="8471408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867400"/>
            <a:ext cx="8082114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290024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Comparison of Databases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dirty="0" smtClean="0">
                <a:latin typeface="+mj-lt"/>
                <a:ea typeface="+mj-ea"/>
                <a:cs typeface="+mj-cs"/>
              </a:rPr>
              <a:t>Number of total entries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3" y="1704310"/>
            <a:ext cx="7953375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98270" y="1812721"/>
            <a:ext cx="6527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97,000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3498269" y="2278234"/>
            <a:ext cx="6527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80,000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3498270" y="3116433"/>
            <a:ext cx="6527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19,000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5486400" y="3605309"/>
            <a:ext cx="7377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323,000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3026689" y="4436574"/>
            <a:ext cx="5677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2,500</a:t>
            </a:r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3026688" y="4843508"/>
            <a:ext cx="5677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4</a:t>
            </a:r>
            <a:r>
              <a:rPr lang="en-US" sz="1200" dirty="0" smtClean="0"/>
              <a:t>,000</a:t>
            </a:r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5486399" y="5276356"/>
            <a:ext cx="7377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243,000</a:t>
            </a:r>
            <a:endParaRPr lang="en-US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5489442" y="5681902"/>
            <a:ext cx="7377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366,000</a:t>
            </a:r>
            <a:endParaRPr lang="en-US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5029200" y="4428460"/>
            <a:ext cx="39674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1,200 of these are listed in </a:t>
            </a:r>
            <a:r>
              <a:rPr lang="en-US" sz="1400" dirty="0" err="1" smtClean="0"/>
              <a:t>UniProtKB</a:t>
            </a:r>
            <a:r>
              <a:rPr lang="en-US" sz="1400" dirty="0" smtClean="0"/>
              <a:t> ! </a:t>
            </a:r>
            <a:r>
              <a:rPr lang="en-US" sz="1400" dirty="0" err="1" smtClean="0"/>
              <a:t>TrEMBL</a:t>
            </a:r>
            <a:endParaRPr lang="en-US" sz="1400" dirty="0"/>
          </a:p>
        </p:txBody>
      </p:sp>
      <p:cxnSp>
        <p:nvCxnSpPr>
          <p:cNvPr id="17" name="Straight Connector 16"/>
          <p:cNvCxnSpPr>
            <a:stCxn id="15" idx="1"/>
            <a:endCxn id="10" idx="3"/>
          </p:cNvCxnSpPr>
          <p:nvPr/>
        </p:nvCxnSpPr>
        <p:spPr>
          <a:xfrm flipH="1" flipV="1">
            <a:off x="3594473" y="4575074"/>
            <a:ext cx="1434727" cy="72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291252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155" y="1823354"/>
            <a:ext cx="718185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Comparison of Databases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3200" b="1" kern="0" dirty="0" smtClean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dirty="0" smtClean="0">
                <a:latin typeface="+mj-lt"/>
                <a:ea typeface="+mj-ea"/>
                <a:cs typeface="+mj-cs"/>
              </a:rPr>
              <a:t>Distinct tryptic peptides length 7-30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24439" y="2042646"/>
            <a:ext cx="7377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550,000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4959704" y="3369721"/>
            <a:ext cx="7377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333,000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5792270" y="3697908"/>
            <a:ext cx="8659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1,231,000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3288351" y="4570317"/>
            <a:ext cx="5677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2,200</a:t>
            </a:r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4959704" y="5365274"/>
            <a:ext cx="7377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780,000</a:t>
            </a:r>
            <a:endParaRPr lang="en-US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6030433" y="5806745"/>
            <a:ext cx="8659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1,293,000</a:t>
            </a:r>
            <a:endParaRPr lang="en-US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4922170" y="4138839"/>
            <a:ext cx="7377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552,000</a:t>
            </a:r>
            <a:endParaRPr lang="en-US" sz="1200" dirty="0"/>
          </a:p>
        </p:txBody>
      </p:sp>
    </p:spTree>
    <p:extLst>
      <p:ext uri="{BB962C8B-B14F-4D97-AF65-F5344CB8AC3E}">
        <p14:creationId xmlns="" xmlns:p14="http://schemas.microsoft.com/office/powerpoint/2010/main" val="1716986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"/>
            <a:ext cx="8991600" cy="606791"/>
          </a:xfrm>
        </p:spPr>
        <p:txBody>
          <a:bodyPr/>
          <a:lstStyle/>
          <a:p>
            <a:pPr algn="ctr"/>
            <a:r>
              <a:rPr lang="en-US" sz="3200" dirty="0" smtClean="0"/>
              <a:t>Instructions to Participants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832" y="1419447"/>
            <a:ext cx="8229600" cy="49831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Retrieve and analyze the data file in the format of your choosing, with the method(s) of your choosing.</a:t>
            </a:r>
          </a:p>
          <a:p>
            <a:pPr marL="514350" indent="-514350">
              <a:buFont typeface="+mj-lt"/>
              <a:buAutoNum type="arabicPeriod"/>
            </a:pPr>
            <a:endParaRPr lang="en-US" sz="20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Search against the </a:t>
            </a:r>
            <a:r>
              <a:rPr lang="en-US" sz="2000" dirty="0" err="1" smtClean="0"/>
              <a:t>Ensembl</a:t>
            </a:r>
            <a:r>
              <a:rPr lang="en-US" sz="2000" dirty="0" smtClean="0"/>
              <a:t> reference database and compare results from other databases to those identified in reference database. Report the peptide to spectrum matches in the provided template.</a:t>
            </a:r>
          </a:p>
          <a:p>
            <a:pPr marL="514350" indent="-514350">
              <a:buFont typeface="+mj-lt"/>
              <a:buAutoNum type="arabicPeriod"/>
            </a:pPr>
            <a:endParaRPr lang="en-US" sz="20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Fill out the survey.</a:t>
            </a:r>
          </a:p>
          <a:p>
            <a:pPr marL="514350" indent="-514350">
              <a:buFont typeface="+mj-lt"/>
              <a:buAutoNum type="arabicPeriod"/>
            </a:pPr>
            <a:endParaRPr lang="en-US" sz="20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Attach </a:t>
            </a:r>
            <a:r>
              <a:rPr lang="en-US" sz="2000" dirty="0"/>
              <a:t>a 1-2 page description of </a:t>
            </a:r>
            <a:r>
              <a:rPr lang="en-US" sz="2000" dirty="0" smtClean="0"/>
              <a:t>the methodology employed.</a:t>
            </a:r>
            <a:endParaRPr lang="en-US" sz="2000" dirty="0"/>
          </a:p>
          <a:p>
            <a:pPr marL="514350" indent="-514350">
              <a:buFont typeface="+mj-lt"/>
              <a:buAutoNum type="arabicPeriod"/>
            </a:pP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cap="none" dirty="0"/>
              <a:t>i</a:t>
            </a:r>
            <a:r>
              <a:rPr lang="nl-BE" dirty="0"/>
              <a:t>PRG </a:t>
            </a:r>
            <a:r>
              <a:rPr lang="nl-BE" dirty="0" smtClean="0"/>
              <a:t>2013 STUDY:</a:t>
            </a:r>
            <a:br>
              <a:rPr lang="nl-BE" dirty="0" smtClean="0"/>
            </a:br>
            <a:r>
              <a:rPr lang="nl-BE" sz="1200" dirty="0"/>
              <a:t/>
            </a:r>
            <a:br>
              <a:rPr lang="nl-BE" sz="1200" dirty="0"/>
            </a:br>
            <a:r>
              <a:rPr lang="nl-BE" dirty="0" smtClean="0"/>
              <a:t>PARTICIPATION</a:t>
            </a:r>
            <a:endParaRPr lang="nl-BE" dirty="0"/>
          </a:p>
        </p:txBody>
      </p:sp>
    </p:spTree>
    <p:extLst>
      <p:ext uri="{BB962C8B-B14F-4D97-AF65-F5344CB8AC3E}">
        <p14:creationId xmlns="" xmlns:p14="http://schemas.microsoft.com/office/powerpoint/2010/main" val="70050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TextBox 3"/>
          <p:cNvSpPr txBox="1">
            <a:spLocks noChangeArrowheads="1"/>
          </p:cNvSpPr>
          <p:nvPr/>
        </p:nvSpPr>
        <p:spPr bwMode="auto">
          <a:xfrm>
            <a:off x="42532" y="1381054"/>
            <a:ext cx="900577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dirty="0">
                <a:latin typeface="Calibri" pitchFamily="34" charset="0"/>
              </a:rPr>
              <a:t>Study advertised on the ABRF website and </a:t>
            </a:r>
            <a:r>
              <a:rPr lang="en-US" dirty="0" smtClean="0">
                <a:latin typeface="Calibri" pitchFamily="34" charset="0"/>
              </a:rPr>
              <a:t>listserv and </a:t>
            </a:r>
            <a:r>
              <a:rPr lang="en-US" dirty="0">
                <a:latin typeface="Calibri" pitchFamily="34" charset="0"/>
              </a:rPr>
              <a:t>by direct invitation from </a:t>
            </a:r>
            <a:r>
              <a:rPr lang="en-US" dirty="0" err="1">
                <a:latin typeface="Calibri" pitchFamily="34" charset="0"/>
              </a:rPr>
              <a:t>iPRG</a:t>
            </a:r>
            <a:r>
              <a:rPr lang="en-US" dirty="0">
                <a:latin typeface="Calibri" pitchFamily="34" charset="0"/>
              </a:rPr>
              <a:t> members</a:t>
            </a:r>
          </a:p>
        </p:txBody>
      </p:sp>
      <p:sp>
        <p:nvSpPr>
          <p:cNvPr id="46086" name="TextBox 8"/>
          <p:cNvSpPr txBox="1">
            <a:spLocks noChangeArrowheads="1"/>
          </p:cNvSpPr>
          <p:nvPr/>
        </p:nvSpPr>
        <p:spPr bwMode="auto">
          <a:xfrm>
            <a:off x="0" y="4607443"/>
            <a:ext cx="35814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dirty="0" smtClean="0">
                <a:latin typeface="Calibri" pitchFamily="34" charset="0"/>
              </a:rPr>
              <a:t>All communication </a:t>
            </a:r>
            <a:r>
              <a:rPr lang="en-US" dirty="0">
                <a:latin typeface="Calibri" pitchFamily="34" charset="0"/>
              </a:rPr>
              <a:t>(e.g., questions, submission) through </a:t>
            </a:r>
            <a:r>
              <a:rPr lang="en-US" dirty="0" smtClean="0">
                <a:latin typeface="Calibri" pitchFamily="34" charset="0"/>
              </a:rPr>
              <a:t>iPRG2013.anonymous@gmail.com</a:t>
            </a:r>
            <a:endParaRPr lang="en-US" dirty="0">
              <a:latin typeface="Calibri" pitchFamily="34" charset="0"/>
            </a:endParaRPr>
          </a:p>
        </p:txBody>
      </p:sp>
      <p:pic>
        <p:nvPicPr>
          <p:cNvPr id="46087" name="Picture 4" descr="C:\Documents and Settings\rudnickp\Local Settings\Temporary Internet Files\Content.IE5\SLYA1CL0\MCj0439851000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057401"/>
            <a:ext cx="1924050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8" name="Picture 4" descr="C:\Documents and Settings\rudnickp\Local Settings\Temporary Internet Files\Content.IE5\SLYA1CL0\MCj0439851000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358" y="2209801"/>
            <a:ext cx="1065213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9" name="Picture 4" descr="C:\Documents and Settings\rudnickp\Local Settings\Temporary Internet Files\Content.IE5\SLYA1CL0\MCj0439851000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759" y="2667001"/>
            <a:ext cx="1065213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0" name="Picture 4" descr="C:\Documents and Settings\rudnickp\Local Settings\Temporary Internet Files\Content.IE5\SLYA1CL0\MCj0439851000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2959" y="2209801"/>
            <a:ext cx="1065213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1" name="Picture 4" descr="C:\Documents and Settings\rudnickp\Local Settings\Temporary Internet Files\Content.IE5\SLYA1CL0\MCj0439851000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759" y="2743201"/>
            <a:ext cx="1065213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2" name="Picture 4" descr="C:\Documents and Settings\rudnickp\Local Settings\Temporary Internet Files\Content.IE5\SLYA1CL0\MCj0439851000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6358" y="2286001"/>
            <a:ext cx="1065213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3" name="Picture 4" descr="C:\Documents and Settings\rudnickp\Local Settings\Temporary Internet Files\Content.IE5\SLYA1CL0\MCj0439851000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4959" y="2667001"/>
            <a:ext cx="1065213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4" name="Picture 4" descr="C:\Documents and Settings\rudnickp\Local Settings\Temporary Internet Files\Content.IE5\SLYA1CL0\MCj0439851000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7359" y="1905001"/>
            <a:ext cx="1065213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95" name="TextBox 20"/>
          <p:cNvSpPr txBox="1">
            <a:spLocks noChangeArrowheads="1"/>
          </p:cNvSpPr>
          <p:nvPr/>
        </p:nvSpPr>
        <p:spPr bwMode="auto">
          <a:xfrm>
            <a:off x="6247897" y="3678865"/>
            <a:ext cx="172367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dirty="0" err="1">
                <a:latin typeface="Calibri" pitchFamily="34" charset="0"/>
              </a:rPr>
              <a:t>iPRG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</a:rPr>
              <a:t>Committee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46096" name="TextBox 21"/>
          <p:cNvSpPr txBox="1">
            <a:spLocks noChangeArrowheads="1"/>
          </p:cNvSpPr>
          <p:nvPr/>
        </p:nvSpPr>
        <p:spPr bwMode="auto">
          <a:xfrm>
            <a:off x="858838" y="3592513"/>
            <a:ext cx="119872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>
                <a:latin typeface="Calibri" pitchFamily="34" charset="0"/>
              </a:rPr>
              <a:t>Participant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 flipH="1" flipV="1">
            <a:off x="2682949" y="3200400"/>
            <a:ext cx="857693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46099" name="Picture 4" descr="C:\Documents and Settings\rudnickp\Local Settings\Temporary Internet Files\Content.IE5\SLYA1CL0\MCj0439851000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355" y="4811233"/>
            <a:ext cx="1065213" cy="85090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9" name="Straight Arrow Connector 28"/>
          <p:cNvCxnSpPr/>
          <p:nvPr/>
        </p:nvCxnSpPr>
        <p:spPr>
          <a:xfrm>
            <a:off x="1988288" y="3934047"/>
            <a:ext cx="1892596" cy="1105786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4978008" y="3973769"/>
            <a:ext cx="1355551" cy="1199120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6102" name="TextBox 32"/>
          <p:cNvSpPr txBox="1">
            <a:spLocks noChangeArrowheads="1"/>
          </p:cNvSpPr>
          <p:nvPr/>
        </p:nvSpPr>
        <p:spPr bwMode="auto">
          <a:xfrm>
            <a:off x="5284384" y="4375298"/>
            <a:ext cx="2111347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dirty="0">
                <a:latin typeface="Calibri" pitchFamily="34" charset="0"/>
              </a:rPr>
              <a:t>Questions / Answers</a:t>
            </a:r>
          </a:p>
        </p:txBody>
      </p:sp>
      <p:sp>
        <p:nvSpPr>
          <p:cNvPr id="46103" name="TextBox 33"/>
          <p:cNvSpPr txBox="1">
            <a:spLocks noChangeArrowheads="1"/>
          </p:cNvSpPr>
          <p:nvPr/>
        </p:nvSpPr>
        <p:spPr bwMode="auto">
          <a:xfrm>
            <a:off x="4191001" y="5715002"/>
            <a:ext cx="190109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400" i="1">
                <a:latin typeface="Calibri" pitchFamily="34" charset="0"/>
              </a:rPr>
              <a:t>“Anonymizer”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121" y="2"/>
            <a:ext cx="8821479" cy="606791"/>
          </a:xfrm>
        </p:spPr>
        <p:txBody>
          <a:bodyPr/>
          <a:lstStyle/>
          <a:p>
            <a:pPr algn="ctr"/>
            <a:r>
              <a:rPr lang="en-US" sz="3200" dirty="0"/>
              <a:t>Soliciting Participants and Logistics</a:t>
            </a:r>
            <a:endParaRPr lang="nl-BE" sz="3200" dirty="0"/>
          </a:p>
        </p:txBody>
      </p:sp>
      <p:cxnSp>
        <p:nvCxnSpPr>
          <p:cNvPr id="28" name="Straight Arrow Connector 27"/>
          <p:cNvCxnSpPr/>
          <p:nvPr/>
        </p:nvCxnSpPr>
        <p:spPr>
          <a:xfrm flipH="1" flipV="1">
            <a:off x="5107172" y="3168502"/>
            <a:ext cx="857693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625701" y="2753833"/>
            <a:ext cx="1392865" cy="85060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dirty="0" smtClean="0"/>
              <a:t>FTP site</a:t>
            </a:r>
          </a:p>
          <a:p>
            <a:pPr algn="ctr"/>
            <a:r>
              <a:rPr lang="en-US" dirty="0" smtClean="0"/>
              <a:t>(</a:t>
            </a:r>
            <a:r>
              <a:rPr lang="en-US" dirty="0" err="1" smtClean="0"/>
              <a:t>PeptideAtlas</a:t>
            </a:r>
            <a:r>
              <a:rPr lang="en-US" dirty="0" smtClean="0"/>
              <a:t>)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135525" y="2849526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dirty="0" smtClean="0"/>
              <a:t>Upload</a:t>
            </a:r>
          </a:p>
          <a:p>
            <a:pPr algn="ctr"/>
            <a:r>
              <a:rPr lang="en-US" dirty="0" smtClean="0"/>
              <a:t>files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573079" y="2860158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dirty="0" smtClean="0"/>
              <a:t>Download</a:t>
            </a:r>
          </a:p>
          <a:p>
            <a:pPr algn="ctr"/>
            <a:r>
              <a:rPr lang="en-US" dirty="0" smtClean="0"/>
              <a:t>files</a:t>
            </a:r>
          </a:p>
        </p:txBody>
      </p:sp>
    </p:spTree>
    <p:extLst>
      <p:ext uri="{BB962C8B-B14F-4D97-AF65-F5344CB8AC3E}">
        <p14:creationId xmlns="" xmlns:p14="http://schemas.microsoft.com/office/powerpoint/2010/main" val="2357795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iPRG2013 Study:</a:t>
            </a:r>
            <a:br>
              <a:rPr lang="en-US" dirty="0" smtClean="0"/>
            </a:br>
            <a:r>
              <a:rPr lang="en-US" dirty="0" smtClean="0"/>
              <a:t>DESIGN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857" y="2"/>
            <a:ext cx="8842744" cy="606791"/>
          </a:xfrm>
        </p:spPr>
        <p:txBody>
          <a:bodyPr/>
          <a:lstStyle/>
          <a:p>
            <a:pPr algn="ctr"/>
            <a:r>
              <a:rPr lang="en-US" sz="3200" dirty="0" smtClean="0"/>
              <a:t>Participants (i) – </a:t>
            </a:r>
            <a:r>
              <a:rPr lang="en-US" sz="3200" i="1" dirty="0" smtClean="0"/>
              <a:t>overall numbers</a:t>
            </a:r>
            <a:endParaRPr lang="en-US" sz="32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833" y="1387549"/>
            <a:ext cx="8229600" cy="4983163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sz="2000" dirty="0" smtClean="0"/>
              <a:t>17 submissions</a:t>
            </a:r>
          </a:p>
          <a:p>
            <a:pPr lvl="1">
              <a:spcBef>
                <a:spcPts val="600"/>
              </a:spcBef>
            </a:pP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Two participants submitted two result sets</a:t>
            </a:r>
          </a:p>
          <a:p>
            <a:pPr marL="457200" lvl="1" indent="0">
              <a:spcBef>
                <a:spcPts val="600"/>
              </a:spcBef>
              <a:buNone/>
            </a:pPr>
            <a:endParaRPr lang="en-US" sz="2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spcBef>
                <a:spcPts val="600"/>
              </a:spcBef>
            </a:pPr>
            <a:r>
              <a:rPr lang="en-US" sz="2000" dirty="0" smtClean="0"/>
              <a:t>8 initialed </a:t>
            </a:r>
            <a:r>
              <a:rPr lang="en-US" sz="2000" dirty="0" err="1" smtClean="0"/>
              <a:t>iPRG</a:t>
            </a:r>
            <a:r>
              <a:rPr lang="en-US" sz="2000" dirty="0" smtClean="0"/>
              <a:t> member submissions (appended by ‘i’)</a:t>
            </a:r>
          </a:p>
          <a:p>
            <a:pPr>
              <a:spcBef>
                <a:spcPts val="600"/>
              </a:spcBef>
            </a:pPr>
            <a:endParaRPr lang="en-US" sz="2000" dirty="0" smtClean="0"/>
          </a:p>
          <a:p>
            <a:pPr>
              <a:spcBef>
                <a:spcPts val="600"/>
              </a:spcBef>
            </a:pPr>
            <a:r>
              <a:rPr lang="en-US" sz="2000" dirty="0" smtClean="0"/>
              <a:t>5 vendor submissions (appended by ‘v’)</a:t>
            </a:r>
          </a:p>
          <a:p>
            <a:pPr>
              <a:spcBef>
                <a:spcPts val="600"/>
              </a:spcBef>
            </a:pP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"/>
            <a:ext cx="9144000" cy="606791"/>
          </a:xfrm>
        </p:spPr>
        <p:txBody>
          <a:bodyPr/>
          <a:lstStyle/>
          <a:p>
            <a:pPr algn="ctr"/>
            <a:r>
              <a:rPr lang="en-US" sz="3200" dirty="0" smtClean="0"/>
              <a:t>Participants</a:t>
            </a:r>
            <a:endParaRPr lang="en-US" sz="3200" dirty="0"/>
          </a:p>
        </p:txBody>
      </p:sp>
      <p:graphicFrame>
        <p:nvGraphicFramePr>
          <p:cNvPr id="5" name="Chart 4"/>
          <p:cNvGraphicFramePr/>
          <p:nvPr/>
        </p:nvGraphicFramePr>
        <p:xfrm>
          <a:off x="127591" y="1047307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/>
          <p:nvPr/>
        </p:nvGraphicFramePr>
        <p:xfrm>
          <a:off x="4401880" y="212119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/>
          <p:cNvGraphicFramePr/>
          <p:nvPr/>
        </p:nvGraphicFramePr>
        <p:xfrm>
          <a:off x="127591" y="38862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9941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+mj-lt"/>
              </a:rPr>
              <a:t>Total Confident PSMs</a:t>
            </a:r>
            <a:endParaRPr lang="en-US" sz="3200" b="1" dirty="0">
              <a:latin typeface="+mj-lt"/>
            </a:endParaRPr>
          </a:p>
        </p:txBody>
      </p:sp>
      <p:graphicFrame>
        <p:nvGraphicFramePr>
          <p:cNvPr id="4" name="Chart 3"/>
          <p:cNvGraphicFramePr>
            <a:graphicFrameLocks noGrp="1"/>
          </p:cNvGraphicFramePr>
          <p:nvPr/>
        </p:nvGraphicFramePr>
        <p:xfrm>
          <a:off x="255182" y="1084519"/>
          <a:ext cx="8888818" cy="53694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9941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+mj-lt"/>
              </a:rPr>
              <a:t>Total Confident PSMs</a:t>
            </a:r>
            <a:endParaRPr lang="en-US" sz="3200" b="1" dirty="0">
              <a:latin typeface="+mj-lt"/>
            </a:endParaRPr>
          </a:p>
        </p:txBody>
      </p:sp>
      <p:graphicFrame>
        <p:nvGraphicFramePr>
          <p:cNvPr id="4" name="Chart 3"/>
          <p:cNvGraphicFramePr>
            <a:graphicFrameLocks noGrp="1"/>
          </p:cNvGraphicFramePr>
          <p:nvPr/>
        </p:nvGraphicFramePr>
        <p:xfrm>
          <a:off x="404037" y="914399"/>
          <a:ext cx="8888818" cy="41360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1899" y="4932098"/>
          <a:ext cx="7740500" cy="1846503"/>
        </p:xfrm>
        <a:graphic>
          <a:graphicData uri="http://schemas.openxmlformats.org/drawingml/2006/table">
            <a:tbl>
              <a:tblPr/>
              <a:tblGrid>
                <a:gridCol w="886950"/>
                <a:gridCol w="403150"/>
                <a:gridCol w="403150"/>
                <a:gridCol w="403150"/>
                <a:gridCol w="403150"/>
                <a:gridCol w="403150"/>
                <a:gridCol w="403150"/>
                <a:gridCol w="403150"/>
                <a:gridCol w="403150"/>
                <a:gridCol w="403150"/>
                <a:gridCol w="403150"/>
                <a:gridCol w="403150"/>
                <a:gridCol w="403150"/>
                <a:gridCol w="403150"/>
                <a:gridCol w="403150"/>
                <a:gridCol w="403150"/>
                <a:gridCol w="403150"/>
                <a:gridCol w="403150"/>
              </a:tblGrid>
              <a:tr h="33124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pep ID software</a:t>
                      </a:r>
                    </a:p>
                  </a:txBody>
                  <a:tcPr marL="4089" marR="4089" marT="408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err="1" smtClean="0">
                          <a:solidFill>
                            <a:schemeClr val="tx1"/>
                          </a:solidFill>
                          <a:latin typeface="Calibri"/>
                        </a:rPr>
                        <a:t>PkDB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089" marR="4089" marT="40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XT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089" marR="4089" marT="40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err="1" smtClean="0">
                          <a:solidFill>
                            <a:schemeClr val="tx1"/>
                          </a:solidFill>
                          <a:latin typeface="Calibri"/>
                        </a:rPr>
                        <a:t>PPl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089" marR="4089" marT="40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MM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089" marR="4089" marT="40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XT,</a:t>
                      </a:r>
                    </a:p>
                    <a:p>
                      <a:pPr algn="ctr" fontAlgn="ctr"/>
                      <a:r>
                        <a:rPr lang="en-US" sz="1200" b="0" i="0" u="none" strike="noStrike" dirty="0" err="1" smtClean="0">
                          <a:solidFill>
                            <a:schemeClr val="tx1"/>
                          </a:solidFill>
                          <a:latin typeface="Calibri"/>
                        </a:rPr>
                        <a:t>Cmt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, </a:t>
                      </a:r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OM,</a:t>
                      </a:r>
                    </a:p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MG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089" marR="4089" marT="40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By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089" marR="4089" marT="40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pF,</a:t>
                      </a:r>
                    </a:p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OS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089" marR="4089" marT="40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OM,MG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089" marR="4089" marT="40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pF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089" marR="4089" marT="40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Mt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089" marR="4089" marT="40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pF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089" marR="4089" marT="40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err="1" smtClean="0">
                          <a:solidFill>
                            <a:schemeClr val="tx1"/>
                          </a:solidFill>
                          <a:latin typeface="Calibri"/>
                        </a:rPr>
                        <a:t>PPr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089" marR="4089" marT="40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pF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089" marR="4089" marT="40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Mt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089" marR="4089" marT="40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MG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089" marR="4089" marT="40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PD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089" marR="4089" marT="40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MG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089" marR="4089" marT="40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75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Post-processing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089" marR="4089" marT="408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PTM, </a:t>
                      </a:r>
                      <a:r>
                        <a:rPr lang="en-US" sz="1200" b="0" i="0" u="none" strike="noStrike" dirty="0" err="1" smtClean="0">
                          <a:solidFill>
                            <a:schemeClr val="tx1"/>
                          </a:solidFill>
                          <a:latin typeface="Calibri"/>
                        </a:rPr>
                        <a:t>Hom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089" marR="4089" marT="40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P2P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089" marR="4089" marT="40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err="1" smtClean="0">
                          <a:solidFill>
                            <a:schemeClr val="tx1"/>
                          </a:solidFill>
                          <a:latin typeface="Calibri"/>
                        </a:rPr>
                        <a:t>Pgn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089" marR="4089" marT="40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err="1" smtClean="0">
                          <a:solidFill>
                            <a:schemeClr val="tx1"/>
                          </a:solidFill>
                          <a:latin typeface="Calibri"/>
                        </a:rPr>
                        <a:t>IDPr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089" marR="4089" marT="40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TPP</a:t>
                      </a:r>
                    </a:p>
                  </a:txBody>
                  <a:tcPr marL="4089" marR="4089" marT="40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By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089" marR="4089" marT="40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spec lib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089" marR="4089" marT="40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TPP</a:t>
                      </a:r>
                    </a:p>
                  </a:txBody>
                  <a:tcPr marL="4089" marR="4089" marT="40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pF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089" marR="4089" marT="40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err="1" smtClean="0">
                          <a:solidFill>
                            <a:schemeClr val="tx1"/>
                          </a:solidFill>
                          <a:latin typeface="Calibri"/>
                        </a:rPr>
                        <a:t>Perc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089" marR="4089" marT="40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pF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089" marR="4089" marT="40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SC / Ex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089" marR="4089" marT="40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pF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089" marR="4089" marT="40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err="1" smtClean="0">
                          <a:solidFill>
                            <a:schemeClr val="tx1"/>
                          </a:solidFill>
                          <a:latin typeface="Calibri"/>
                        </a:rPr>
                        <a:t>Perc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089" marR="4089" marT="40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Ex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089" marR="4089" marT="40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PD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089" marR="4089" marT="40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Ex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089" marR="4089" marT="40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75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Additional DBs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searched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9C6500"/>
                          </a:solidFill>
                          <a:latin typeface="Calibri"/>
                        </a:rPr>
                        <a:t>SNV</a:t>
                      </a:r>
                    </a:p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9C6500"/>
                          </a:solidFill>
                          <a:latin typeface="Calibri"/>
                        </a:rPr>
                        <a:t>NOV</a:t>
                      </a:r>
                      <a:endParaRPr lang="en-US" sz="1200" b="0" i="0" u="none" strike="noStrike" dirty="0">
                        <a:solidFill>
                          <a:srgbClr val="9C65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9C6500"/>
                          </a:solidFill>
                          <a:latin typeface="+mn-lt"/>
                        </a:rPr>
                        <a:t>SNV</a:t>
                      </a:r>
                    </a:p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9C6500"/>
                          </a:solidFill>
                          <a:latin typeface="+mn-lt"/>
                        </a:rPr>
                        <a:t>NOV</a:t>
                      </a:r>
                      <a:endParaRPr lang="en-US" sz="1200" b="0" i="0" u="none" strike="noStrike" dirty="0">
                        <a:solidFill>
                          <a:srgbClr val="9C65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9C6500"/>
                          </a:solidFill>
                          <a:latin typeface="+mn-lt"/>
                        </a:rPr>
                        <a:t>SNV</a:t>
                      </a:r>
                    </a:p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9C6500"/>
                          </a:solidFill>
                          <a:latin typeface="+mn-lt"/>
                        </a:rPr>
                        <a:t>NOV</a:t>
                      </a:r>
                      <a:endParaRPr lang="en-US" sz="1200" b="0" i="0" u="none" strike="noStrike" dirty="0">
                        <a:solidFill>
                          <a:srgbClr val="9C65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9C6500"/>
                          </a:solidFill>
                          <a:latin typeface="+mn-lt"/>
                        </a:rPr>
                        <a:t>SNV</a:t>
                      </a:r>
                    </a:p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9C6500"/>
                          </a:solidFill>
                          <a:latin typeface="+mn-lt"/>
                        </a:rPr>
                        <a:t>NOV</a:t>
                      </a:r>
                      <a:endParaRPr lang="en-US" sz="1200" b="0" i="0" u="none" strike="noStrike" dirty="0">
                        <a:solidFill>
                          <a:srgbClr val="9C65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6600"/>
                          </a:solidFill>
                          <a:latin typeface="+mn-lt"/>
                        </a:rPr>
                        <a:t>SNV</a:t>
                      </a:r>
                    </a:p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6600"/>
                          </a:solidFill>
                          <a:latin typeface="+mn-lt"/>
                        </a:rPr>
                        <a:t>NOV</a:t>
                      </a:r>
                    </a:p>
                    <a:p>
                      <a:pPr algn="ctr" fontAlgn="ctr"/>
                      <a:r>
                        <a:rPr lang="en-US" sz="1200" b="0" i="0" u="none" strike="noStrike" dirty="0" err="1" smtClean="0">
                          <a:solidFill>
                            <a:srgbClr val="006600"/>
                          </a:solidFill>
                          <a:latin typeface="Calibri"/>
                        </a:rPr>
                        <a:t>UProt</a:t>
                      </a:r>
                      <a:endParaRPr lang="en-US" sz="1200" b="0" i="0" u="none" strike="noStrike" dirty="0">
                        <a:solidFill>
                          <a:srgbClr val="0066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9C0006"/>
                          </a:solidFill>
                          <a:latin typeface="Calibri"/>
                        </a:rPr>
                        <a:t>SNV</a:t>
                      </a:r>
                      <a:endParaRPr lang="en-US" sz="1200" b="0" i="0" u="none" strike="noStrike" dirty="0">
                        <a:solidFill>
                          <a:srgbClr val="9C0006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9C6500"/>
                          </a:solidFill>
                          <a:latin typeface="+mn-lt"/>
                        </a:rPr>
                        <a:t>SNV</a:t>
                      </a:r>
                    </a:p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9C6500"/>
                          </a:solidFill>
                          <a:latin typeface="+mn-lt"/>
                        </a:rPr>
                        <a:t>NOV</a:t>
                      </a:r>
                      <a:endParaRPr lang="en-US" sz="1200" b="0" i="0" u="none" strike="noStrike" dirty="0">
                        <a:solidFill>
                          <a:srgbClr val="9C65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9C6500"/>
                          </a:solidFill>
                          <a:latin typeface="+mn-lt"/>
                        </a:rPr>
                        <a:t>SNV</a:t>
                      </a:r>
                    </a:p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9C6500"/>
                          </a:solidFill>
                          <a:latin typeface="+mn-lt"/>
                        </a:rPr>
                        <a:t>NOV</a:t>
                      </a:r>
                      <a:endParaRPr lang="en-US" sz="1200" b="0" i="0" u="none" strike="noStrike" dirty="0">
                        <a:solidFill>
                          <a:srgbClr val="9C65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9C6500"/>
                          </a:solidFill>
                          <a:latin typeface="+mn-lt"/>
                        </a:rPr>
                        <a:t>SNV</a:t>
                      </a:r>
                    </a:p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9C6500"/>
                          </a:solidFill>
                          <a:latin typeface="+mn-lt"/>
                        </a:rPr>
                        <a:t>NOV</a:t>
                      </a:r>
                      <a:endParaRPr lang="en-US" sz="1200" b="0" i="0" u="none" strike="noStrike" dirty="0">
                        <a:solidFill>
                          <a:srgbClr val="9C65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6600"/>
                          </a:solidFill>
                          <a:latin typeface="+mn-lt"/>
                        </a:rPr>
                        <a:t>SNV</a:t>
                      </a:r>
                    </a:p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6600"/>
                          </a:solidFill>
                          <a:latin typeface="+mn-lt"/>
                        </a:rPr>
                        <a:t>NOV</a:t>
                      </a:r>
                    </a:p>
                    <a:p>
                      <a:pPr algn="ctr" fontAlgn="ctr"/>
                      <a:r>
                        <a:rPr lang="en-US" sz="1200" b="0" i="0" u="none" strike="noStrike" dirty="0" err="1" smtClean="0">
                          <a:solidFill>
                            <a:srgbClr val="006600"/>
                          </a:solidFill>
                          <a:latin typeface="Calibri"/>
                        </a:rPr>
                        <a:t>UProtSbRd</a:t>
                      </a:r>
                      <a:endParaRPr lang="en-US" sz="1200" b="0" i="0" u="none" strike="noStrike" dirty="0">
                        <a:solidFill>
                          <a:srgbClr val="0066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9C6500"/>
                          </a:solidFill>
                          <a:latin typeface="+mn-lt"/>
                        </a:rPr>
                        <a:t>SNV</a:t>
                      </a:r>
                    </a:p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9C6500"/>
                          </a:solidFill>
                          <a:latin typeface="+mn-lt"/>
                        </a:rPr>
                        <a:t>NOV</a:t>
                      </a:r>
                      <a:endParaRPr lang="en-US" sz="1200" b="0" i="0" u="none" strike="noStrike" dirty="0">
                        <a:solidFill>
                          <a:srgbClr val="9C65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9C6500"/>
                          </a:solidFill>
                          <a:latin typeface="+mn-lt"/>
                        </a:rPr>
                        <a:t>SNV</a:t>
                      </a:r>
                    </a:p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9C6500"/>
                          </a:solidFill>
                          <a:latin typeface="+mn-lt"/>
                        </a:rPr>
                        <a:t>NOV</a:t>
                      </a:r>
                      <a:endParaRPr lang="en-US" sz="1200" b="0" i="0" u="none" strike="noStrike" dirty="0">
                        <a:solidFill>
                          <a:srgbClr val="9C65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9C6500"/>
                          </a:solidFill>
                          <a:latin typeface="+mn-lt"/>
                        </a:rPr>
                        <a:t>SNV</a:t>
                      </a:r>
                    </a:p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9C6500"/>
                          </a:solidFill>
                          <a:latin typeface="+mn-lt"/>
                        </a:rPr>
                        <a:t>NOV</a:t>
                      </a:r>
                      <a:endParaRPr lang="en-US" sz="1200" b="0" i="0" u="none" strike="noStrike" dirty="0">
                        <a:solidFill>
                          <a:srgbClr val="9C65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9C0006"/>
                          </a:solidFill>
                          <a:latin typeface="Calibri"/>
                        </a:rPr>
                        <a:t>NOV</a:t>
                      </a:r>
                      <a:endParaRPr lang="en-US" sz="1200" b="0" i="0" u="none" strike="noStrike" dirty="0">
                        <a:solidFill>
                          <a:srgbClr val="9C0006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9C6500"/>
                          </a:solidFill>
                          <a:latin typeface="+mn-lt"/>
                        </a:rPr>
                        <a:t>SNV</a:t>
                      </a:r>
                    </a:p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9C6500"/>
                          </a:solidFill>
                          <a:latin typeface="+mn-lt"/>
                        </a:rPr>
                        <a:t>NOV</a:t>
                      </a:r>
                      <a:endParaRPr lang="en-US" sz="1200" b="0" i="0" u="none" strike="noStrike" dirty="0">
                        <a:solidFill>
                          <a:srgbClr val="9C65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9C6500"/>
                          </a:solidFill>
                          <a:latin typeface="+mn-lt"/>
                        </a:rPr>
                        <a:t>SNV</a:t>
                      </a:r>
                    </a:p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9C6500"/>
                          </a:solidFill>
                          <a:latin typeface="+mn-lt"/>
                        </a:rPr>
                        <a:t>NOV</a:t>
                      </a:r>
                      <a:endParaRPr lang="en-US" sz="1200" b="0" i="0" u="none" strike="noStrike" dirty="0">
                        <a:solidFill>
                          <a:srgbClr val="9C65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9C6500"/>
                          </a:solidFill>
                          <a:latin typeface="+mn-lt"/>
                        </a:rPr>
                        <a:t>SNV</a:t>
                      </a:r>
                    </a:p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9C6500"/>
                          </a:solidFill>
                          <a:latin typeface="+mn-lt"/>
                        </a:rPr>
                        <a:t>NOV</a:t>
                      </a:r>
                      <a:endParaRPr lang="en-US" sz="1200" b="0" i="0" u="none" strike="noStrike" dirty="0">
                        <a:solidFill>
                          <a:srgbClr val="9C65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9819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+mj-lt"/>
              </a:rPr>
              <a:t>Breakdown of PSM Identifications</a:t>
            </a:r>
            <a:endParaRPr lang="en-US" sz="3200" b="1" dirty="0">
              <a:latin typeface="+mj-lt"/>
            </a:endParaRPr>
          </a:p>
        </p:txBody>
      </p:sp>
      <p:graphicFrame>
        <p:nvGraphicFramePr>
          <p:cNvPr id="5" name="Chart 4"/>
          <p:cNvGraphicFramePr>
            <a:graphicFrameLocks noGrp="1"/>
          </p:cNvGraphicFramePr>
          <p:nvPr/>
        </p:nvGraphicFramePr>
        <p:xfrm>
          <a:off x="233880" y="946298"/>
          <a:ext cx="8910119" cy="59117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Extraordinary Skill or FDR? PSM Level</a:t>
            </a:r>
            <a:endParaRPr lang="en-US" sz="3200" b="1" dirty="0"/>
          </a:p>
        </p:txBody>
      </p:sp>
      <p:graphicFrame>
        <p:nvGraphicFramePr>
          <p:cNvPr id="4" name="Chart 3"/>
          <p:cNvGraphicFramePr>
            <a:graphicFrameLocks noGrp="1"/>
          </p:cNvGraphicFramePr>
          <p:nvPr/>
        </p:nvGraphicFramePr>
        <p:xfrm>
          <a:off x="244479" y="956931"/>
          <a:ext cx="8676238" cy="59010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 noGrp="1"/>
          </p:cNvGraphicFramePr>
          <p:nvPr/>
        </p:nvGraphicFramePr>
        <p:xfrm>
          <a:off x="223249" y="839972"/>
          <a:ext cx="8676238" cy="60180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0" y="2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PSM Consensus</a:t>
            </a:r>
            <a:endParaRPr lang="en-US" sz="3200" b="1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 noGrp="1"/>
          </p:cNvGraphicFramePr>
          <p:nvPr/>
        </p:nvGraphicFramePr>
        <p:xfrm>
          <a:off x="212616" y="903766"/>
          <a:ext cx="8676238" cy="59542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227370" y="1302487"/>
            <a:ext cx="4971412" cy="653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For 109593 out of 133533 spectra  (82%) at least one participant reported a confident ID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2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Cumulative PSM Consensus</a:t>
            </a:r>
            <a:endParaRPr lang="en-US" sz="3200" b="1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308309" y="567728"/>
          <a:ext cx="8676238" cy="6290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/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800" b="0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3200" b="1" dirty="0" smtClean="0"/>
              <a:t>#Spectra Unique to a Participant</a:t>
            </a:r>
            <a:endParaRPr lang="en-US" sz="3200" b="1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5301" y="1294837"/>
            <a:ext cx="8316433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2317 sequences reported as not present in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Ensembl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database</a:t>
            </a:r>
          </a:p>
          <a:p>
            <a:pPr lvl="1">
              <a:spcBef>
                <a:spcPts val="600"/>
              </a:spcBef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Searching against Novel database: 1616 total</a:t>
            </a:r>
          </a:p>
          <a:p>
            <a:pPr>
              <a:spcBef>
                <a:spcPts val="600"/>
              </a:spcBef>
            </a:pPr>
            <a:r>
              <a:rPr lang="en-US" smtClean="0">
                <a:latin typeface="Arial" pitchFamily="34" charset="0"/>
                <a:cs typeface="Arial" pitchFamily="34" charset="0"/>
              </a:rPr>
              <a:t>	Participants =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1	1336 reported IDs (60306 reported 561 IDs, of which 					only 14 were consensus IDs)</a:t>
            </a:r>
          </a:p>
          <a:p>
            <a:pPr>
              <a:spcBef>
                <a:spcPts val="600"/>
              </a:spcBef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	Consensus = 2	208 reported IDs	 (135 were consensus between 					19104 and 62824 only)</a:t>
            </a:r>
          </a:p>
          <a:p>
            <a:pPr lvl="1">
              <a:spcBef>
                <a:spcPts val="600"/>
              </a:spcBef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	Consensus &gt; 2	72 reported IDs	 (27 were consensus IDs only 					reported by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pFind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users)</a:t>
            </a:r>
          </a:p>
          <a:p>
            <a:pPr>
              <a:spcBef>
                <a:spcPts val="600"/>
              </a:spcBef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>Searching against SNV database: 273 total</a:t>
            </a:r>
          </a:p>
          <a:p>
            <a:pPr>
              <a:spcBef>
                <a:spcPts val="600"/>
              </a:spcBef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	Consensus = 1	105</a:t>
            </a:r>
          </a:p>
          <a:p>
            <a:pPr>
              <a:spcBef>
                <a:spcPts val="600"/>
              </a:spcBef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	Consensus = 2	50</a:t>
            </a:r>
          </a:p>
          <a:p>
            <a:pPr>
              <a:spcBef>
                <a:spcPts val="600"/>
              </a:spcBef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	Consensus &gt; 2	117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+mj-lt"/>
                <a:cs typeface="Arial" pitchFamily="34" charset="0"/>
              </a:rPr>
              <a:t>New Sequence Identifications</a:t>
            </a:r>
            <a:endParaRPr lang="en-US" sz="3200" b="1" dirty="0"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"/>
            <a:ext cx="8991600" cy="60679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Study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3837"/>
            <a:ext cx="8534400" cy="4983163"/>
          </a:xfrm>
        </p:spPr>
        <p:txBody>
          <a:bodyPr>
            <a:normAutofit fontScale="92500" lnSpcReduction="10000"/>
          </a:bodyPr>
          <a:lstStyle/>
          <a:p>
            <a:pPr>
              <a:tabLst>
                <a:tab pos="2171700" algn="l"/>
              </a:tabLst>
            </a:pPr>
            <a:r>
              <a:rPr lang="en-US" sz="2800" u="sng" dirty="0" smtClean="0"/>
              <a:t>Primary</a:t>
            </a:r>
            <a:r>
              <a:rPr lang="en-US" sz="2800" dirty="0" smtClean="0"/>
              <a:t>:	Evaluate how many extra peptide 	sequence identifications can be 	determined using databases derived from 	RNA-</a:t>
            </a:r>
            <a:r>
              <a:rPr lang="en-US" sz="2800" dirty="0" err="1" smtClean="0"/>
              <a:t>Seq</a:t>
            </a:r>
            <a:r>
              <a:rPr lang="en-US" sz="2800" dirty="0" smtClean="0"/>
              <a:t> data</a:t>
            </a:r>
          </a:p>
          <a:p>
            <a:pPr>
              <a:tabLst>
                <a:tab pos="2159000" algn="l"/>
              </a:tabLst>
            </a:pPr>
            <a:endParaRPr lang="en-US" sz="2800" dirty="0" smtClean="0"/>
          </a:p>
          <a:p>
            <a:pPr>
              <a:tabLst>
                <a:tab pos="2159000" algn="l"/>
              </a:tabLst>
            </a:pPr>
            <a:r>
              <a:rPr lang="en-US" sz="2800" u="sng" dirty="0" smtClean="0"/>
              <a:t>Secondary</a:t>
            </a:r>
            <a:r>
              <a:rPr lang="en-US" sz="2800" dirty="0" smtClean="0"/>
              <a:t>:	Compare number of extra identifications 	due to single nucleotide variants vs. novel 	sequences</a:t>
            </a:r>
          </a:p>
          <a:p>
            <a:pPr>
              <a:tabLst>
                <a:tab pos="2159000" algn="l"/>
              </a:tabLst>
            </a:pPr>
            <a:endParaRPr lang="en-US" sz="2800" u="sng" dirty="0" smtClean="0"/>
          </a:p>
          <a:p>
            <a:pPr>
              <a:tabLst>
                <a:tab pos="2159000" algn="l"/>
              </a:tabLst>
            </a:pPr>
            <a:r>
              <a:rPr lang="en-US" sz="2800" u="sng" dirty="0" smtClean="0"/>
              <a:t>Tertiary:</a:t>
            </a:r>
            <a:r>
              <a:rPr lang="en-US" sz="2800" dirty="0" smtClean="0"/>
              <a:t>	Evaluate whether restricted size protein 	database based on RNA-</a:t>
            </a:r>
            <a:r>
              <a:rPr lang="en-US" sz="2800" dirty="0" err="1" smtClean="0"/>
              <a:t>Seq</a:t>
            </a:r>
            <a:r>
              <a:rPr lang="en-US" sz="2800" dirty="0" smtClean="0"/>
              <a:t> data is 	advantageous</a:t>
            </a:r>
            <a:endParaRPr lang="en-US" sz="2800" u="sng" dirty="0" smtClean="0"/>
          </a:p>
          <a:p>
            <a:pPr>
              <a:tabLst>
                <a:tab pos="2159000" algn="l"/>
              </a:tabLst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5975" y="1286057"/>
            <a:ext cx="888422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2 Participants searched extra sequences:</a:t>
            </a: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31705:	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subread_cufflinks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UniprotKB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40104:	Hs_UP_CompleteProteome_varsplic_PAB_append_20121016_PAipi_cRAP</a:t>
            </a: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Extra IDs reported:</a:t>
            </a: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31705:	359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40104:	166</a:t>
            </a: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Among these, there are 78 consensus IDs between 31705 and 40104.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9144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+mj-lt"/>
                <a:cs typeface="Arial" pitchFamily="34" charset="0"/>
              </a:rPr>
              <a:t>Participants Using Extra Databases</a:t>
            </a:r>
            <a:endParaRPr lang="en-US" sz="3200" b="1" dirty="0"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234582" y="988828"/>
          <a:ext cx="8674835" cy="58691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/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0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3200" dirty="0" smtClean="0"/>
              <a:t>Identified New Sequences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6566" y="0"/>
            <a:ext cx="86974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Consensus For Novel and SNV Identifications</a:t>
            </a:r>
            <a:endParaRPr lang="en-US" sz="3200" b="1" dirty="0"/>
          </a:p>
        </p:txBody>
      </p:sp>
      <p:graphicFrame>
        <p:nvGraphicFramePr>
          <p:cNvPr id="6" name="Chart 5"/>
          <p:cNvGraphicFramePr>
            <a:graphicFrameLocks noGrp="1"/>
          </p:cNvGraphicFramePr>
          <p:nvPr/>
        </p:nvGraphicFramePr>
        <p:xfrm>
          <a:off x="234582" y="946298"/>
          <a:ext cx="8674835" cy="5911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833" y="31899"/>
            <a:ext cx="86761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Consensus For Novel and SNV Identifications</a:t>
            </a:r>
          </a:p>
          <a:p>
            <a:pPr algn="ctr"/>
            <a:r>
              <a:rPr lang="en-US" sz="3200" b="1" dirty="0" smtClean="0"/>
              <a:t>(1 and 2 removed)</a:t>
            </a:r>
            <a:endParaRPr lang="en-US" sz="3200" b="1" dirty="0"/>
          </a:p>
        </p:txBody>
      </p:sp>
      <p:graphicFrame>
        <p:nvGraphicFramePr>
          <p:cNvPr id="7" name="Chart 6"/>
          <p:cNvGraphicFramePr>
            <a:graphicFrameLocks noGrp="1"/>
          </p:cNvGraphicFramePr>
          <p:nvPr/>
        </p:nvGraphicFramePr>
        <p:xfrm>
          <a:off x="235820" y="1020725"/>
          <a:ext cx="8672359" cy="56639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/>
          <p:cNvGraphicFramePr>
            <a:graphicFrameLocks noGrp="1"/>
          </p:cNvGraphicFramePr>
          <p:nvPr/>
        </p:nvGraphicFramePr>
        <p:xfrm>
          <a:off x="184155" y="999460"/>
          <a:ext cx="8077342" cy="58585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783478" y="1453237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677140" y="316145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865918" y="2643808"/>
            <a:ext cx="12780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/>
              <a:t>* Searched extra sequences</a:t>
            </a:r>
            <a:endParaRPr lang="en-US" sz="1600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0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3200" dirty="0" smtClean="0"/>
              <a:t># Extra Sequence Identifications Reported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+mj-lt"/>
                <a:cs typeface="Arial" pitchFamily="34" charset="0"/>
              </a:rPr>
              <a:t>New IDs: Consensus = 2</a:t>
            </a:r>
            <a:endParaRPr lang="en-US" sz="3200" b="1" dirty="0">
              <a:latin typeface="+mj-lt"/>
              <a:cs typeface="Arial" pitchFamily="34" charset="0"/>
            </a:endParaRPr>
          </a:p>
        </p:txBody>
      </p:sp>
      <p:graphicFrame>
        <p:nvGraphicFramePr>
          <p:cNvPr id="4" name="Chart 3"/>
          <p:cNvGraphicFramePr>
            <a:graphicFrameLocks noGrp="1"/>
          </p:cNvGraphicFramePr>
          <p:nvPr/>
        </p:nvGraphicFramePr>
        <p:xfrm>
          <a:off x="255847" y="988828"/>
          <a:ext cx="8674835" cy="58691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324262" y="1583585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cs typeface="Arial" pitchFamily="34" charset="0"/>
              </a:rPr>
              <a:t>*</a:t>
            </a:r>
            <a:endParaRPr lang="en-US" dirty="0"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04587" y="189507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060396" y="4164369"/>
            <a:ext cx="8755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/>
              <a:t>* Same Lab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8506050" y="4699590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1400" dirty="0" err="1" smtClean="0"/>
              <a:t>pFind</a:t>
            </a:r>
            <a:endParaRPr lang="en-US" sz="1400" dirty="0" smtClean="0"/>
          </a:p>
        </p:txBody>
      </p:sp>
      <p:sp>
        <p:nvSpPr>
          <p:cNvPr id="9" name="Rectangle 8"/>
          <p:cNvSpPr/>
          <p:nvPr/>
        </p:nvSpPr>
        <p:spPr>
          <a:xfrm>
            <a:off x="8218968" y="4731488"/>
            <a:ext cx="308345" cy="233917"/>
          </a:xfrm>
          <a:prstGeom prst="rect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9478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+mj-lt"/>
                <a:cs typeface="Arial" pitchFamily="34" charset="0"/>
              </a:rPr>
              <a:t>New IDs: Consensus = 3</a:t>
            </a:r>
          </a:p>
        </p:txBody>
      </p:sp>
      <p:graphicFrame>
        <p:nvGraphicFramePr>
          <p:cNvPr id="5" name="Chart 4"/>
          <p:cNvGraphicFramePr>
            <a:graphicFrameLocks noGrp="1"/>
          </p:cNvGraphicFramePr>
          <p:nvPr/>
        </p:nvGraphicFramePr>
        <p:xfrm>
          <a:off x="234582" y="925032"/>
          <a:ext cx="8674835" cy="59329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301791" y="150915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cs typeface="Arial" pitchFamily="34" charset="0"/>
              </a:rPr>
              <a:t>*</a:t>
            </a:r>
            <a:endParaRPr lang="en-US" dirty="0"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82360" y="183127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017867" y="4132470"/>
            <a:ext cx="8755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/>
              <a:t>* Same Lab</a:t>
            </a:r>
            <a:endParaRPr lang="en-US" sz="1600" dirty="0"/>
          </a:p>
        </p:txBody>
      </p:sp>
      <p:sp>
        <p:nvSpPr>
          <p:cNvPr id="9" name="Rectangle 8"/>
          <p:cNvSpPr/>
          <p:nvPr/>
        </p:nvSpPr>
        <p:spPr>
          <a:xfrm>
            <a:off x="3476856" y="1841763"/>
            <a:ext cx="308345" cy="4330437"/>
          </a:xfrm>
          <a:prstGeom prst="rect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306193" y="1514251"/>
            <a:ext cx="308345" cy="4668582"/>
          </a:xfrm>
          <a:prstGeom prst="rect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103633" y="2679405"/>
            <a:ext cx="308345" cy="3503427"/>
          </a:xfrm>
          <a:prstGeom prst="rect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932971" y="3242930"/>
            <a:ext cx="308345" cy="2939902"/>
          </a:xfrm>
          <a:prstGeom prst="rect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8218968" y="4731488"/>
            <a:ext cx="308345" cy="233917"/>
          </a:xfrm>
          <a:prstGeom prst="rect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506050" y="4699590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1400" dirty="0" err="1" smtClean="0"/>
              <a:t>pFind</a:t>
            </a:r>
            <a:endParaRPr lang="en-US" sz="1400" dirty="0" smtClean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1675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+mj-lt"/>
              </a:rPr>
              <a:t>New ID Consensus by Participant</a:t>
            </a:r>
            <a:endParaRPr lang="en-US" sz="3200" b="1" dirty="0">
              <a:latin typeface="+mj-lt"/>
            </a:endParaRPr>
          </a:p>
        </p:txBody>
      </p:sp>
      <p:graphicFrame>
        <p:nvGraphicFramePr>
          <p:cNvPr id="10" name="Chart 9"/>
          <p:cNvGraphicFramePr>
            <a:graphicFrameLocks noGrp="1"/>
          </p:cNvGraphicFramePr>
          <p:nvPr/>
        </p:nvGraphicFramePr>
        <p:xfrm>
          <a:off x="193289" y="903767"/>
          <a:ext cx="8672359" cy="5954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/>
          <a:srcRect l="16227" r="15702"/>
          <a:stretch>
            <a:fillRect/>
          </a:stretch>
        </p:blipFill>
        <p:spPr bwMode="auto">
          <a:xfrm>
            <a:off x="3997842" y="2441843"/>
            <a:ext cx="4603898" cy="4192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499730" y="988821"/>
            <a:ext cx="7508209" cy="21390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187 Sequences matched to SNV or NOVEL Database at Consensus=3</a:t>
            </a:r>
          </a:p>
          <a:p>
            <a:pPr lvl="1"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117 SNV; 70 Novel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Allowing for L/I substitution:</a:t>
            </a:r>
          </a:p>
          <a:p>
            <a:pPr lvl="1"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104 are in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NCBInr_Human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1"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60 are in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Uniprot_Human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1"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103 are in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Uniprot_Mammals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3510468" y="4606677"/>
            <a:ext cx="248478" cy="258418"/>
          </a:xfrm>
          <a:prstGeom prst="ellipse">
            <a:avLst/>
          </a:prstGeom>
          <a:solidFill>
            <a:srgbClr val="CCFF9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3510468" y="5124900"/>
            <a:ext cx="248478" cy="258418"/>
          </a:xfrm>
          <a:prstGeom prst="ellips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3510468" y="4081291"/>
            <a:ext cx="248478" cy="25841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1383399" y="4011718"/>
            <a:ext cx="18905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 smtClean="0"/>
              <a:t>Extra Sequences</a:t>
            </a:r>
            <a:endParaRPr lang="en-US" sz="2000" dirty="0"/>
          </a:p>
        </p:txBody>
      </p:sp>
      <p:sp>
        <p:nvSpPr>
          <p:cNvPr id="25" name="TextBox 24"/>
          <p:cNvSpPr txBox="1"/>
          <p:nvPr/>
        </p:nvSpPr>
        <p:spPr>
          <a:xfrm>
            <a:off x="510404" y="4556983"/>
            <a:ext cx="27635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 smtClean="0"/>
              <a:t>Found in </a:t>
            </a:r>
            <a:r>
              <a:rPr lang="en-US" sz="2000" dirty="0" err="1" smtClean="0"/>
              <a:t>NCBInr_Human</a:t>
            </a:r>
            <a:endParaRPr lang="en-US" sz="2000" dirty="0"/>
          </a:p>
        </p:txBody>
      </p:sp>
      <p:sp>
        <p:nvSpPr>
          <p:cNvPr id="26" name="TextBox 25"/>
          <p:cNvSpPr txBox="1"/>
          <p:nvPr/>
        </p:nvSpPr>
        <p:spPr>
          <a:xfrm>
            <a:off x="160243" y="5075205"/>
            <a:ext cx="31137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 smtClean="0"/>
              <a:t>Found in </a:t>
            </a:r>
            <a:r>
              <a:rPr lang="en-US" sz="2000" dirty="0" err="1" smtClean="0"/>
              <a:t>Uniprot_Mammals</a:t>
            </a:r>
            <a:endParaRPr lang="en-US" sz="2000" dirty="0"/>
          </a:p>
        </p:txBody>
      </p:sp>
      <p:sp>
        <p:nvSpPr>
          <p:cNvPr id="32" name="TextBox 31"/>
          <p:cNvSpPr txBox="1"/>
          <p:nvPr/>
        </p:nvSpPr>
        <p:spPr>
          <a:xfrm>
            <a:off x="6005315" y="5954244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17</a:t>
            </a:r>
            <a:endParaRPr lang="en-US" sz="2000" dirty="0"/>
          </a:p>
        </p:txBody>
      </p:sp>
      <p:sp>
        <p:nvSpPr>
          <p:cNvPr id="33" name="TextBox 32"/>
          <p:cNvSpPr txBox="1"/>
          <p:nvPr/>
        </p:nvSpPr>
        <p:spPr>
          <a:xfrm>
            <a:off x="7542181" y="3527940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18</a:t>
            </a:r>
            <a:endParaRPr lang="en-US" sz="2000" dirty="0"/>
          </a:p>
        </p:txBody>
      </p:sp>
      <p:sp>
        <p:nvSpPr>
          <p:cNvPr id="34" name="TextBox 33"/>
          <p:cNvSpPr txBox="1"/>
          <p:nvPr/>
        </p:nvSpPr>
        <p:spPr>
          <a:xfrm>
            <a:off x="6499266" y="4643896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85</a:t>
            </a:r>
            <a:endParaRPr lang="en-US" sz="2000" dirty="0"/>
          </a:p>
        </p:txBody>
      </p:sp>
      <p:sp>
        <p:nvSpPr>
          <p:cNvPr id="35" name="TextBox 34"/>
          <p:cNvSpPr txBox="1"/>
          <p:nvPr/>
        </p:nvSpPr>
        <p:spPr>
          <a:xfrm>
            <a:off x="4804297" y="3570238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67</a:t>
            </a:r>
            <a:endParaRPr 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659218" y="63790"/>
            <a:ext cx="8484781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3200" b="1" dirty="0" smtClean="0"/>
              <a:t>Breakdown of Consensus New Sequence IDs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3159"/>
            <a:ext cx="91440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3200" b="1" dirty="0" smtClean="0"/>
              <a:t>Examples of Consensus Novel IDs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2018" y="1339701"/>
            <a:ext cx="8623006" cy="241359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dirty="0" smtClean="0"/>
              <a:t>GVSSAEGAAKEEPK – Identified by five participants</a:t>
            </a:r>
          </a:p>
          <a:p>
            <a:pPr lvl="1"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</a:rPr>
              <a:t>K</a:t>
            </a:r>
            <a:r>
              <a:rPr lang="en-US" sz="2000" dirty="0" smtClean="0"/>
              <a:t>VSSAEGAAKEEPK is human sequence</a:t>
            </a:r>
          </a:p>
          <a:p>
            <a:pPr lvl="1"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dirty="0" smtClean="0"/>
              <a:t>In each case the participant identified this peptide without TMT6</a:t>
            </a:r>
          </a:p>
          <a:p>
            <a:pPr lvl="1">
              <a:spcBef>
                <a:spcPts val="600"/>
              </a:spcBef>
            </a:pPr>
            <a:r>
              <a:rPr lang="en-US" sz="2000" dirty="0" smtClean="0"/>
              <a:t> modification of N-terminus</a:t>
            </a:r>
          </a:p>
          <a:p>
            <a:pPr lvl="1">
              <a:spcBef>
                <a:spcPts val="600"/>
              </a:spcBef>
            </a:pPr>
            <a:r>
              <a:rPr lang="en-US" sz="2000" dirty="0" err="1" smtClean="0"/>
              <a:t>Carbamidomethyl</a:t>
            </a:r>
            <a:r>
              <a:rPr lang="en-US" sz="2000" dirty="0" smtClean="0"/>
              <a:t>-VSSAEGAAK(TMT6)EEPK(TMT6) matches expected sequence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endParaRPr lang="en-US" sz="2000" dirty="0" smtClean="0"/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dirty="0" smtClean="0"/>
              <a:t>ESNPCPVITVEHFK – Identified by five participants</a:t>
            </a:r>
          </a:p>
          <a:p>
            <a:pPr lvl="1"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dirty="0" smtClean="0"/>
              <a:t>Bears no similarity to any human sequence in database (would require 6aa</a:t>
            </a:r>
          </a:p>
          <a:p>
            <a:pPr lvl="1">
              <a:spcBef>
                <a:spcPts val="600"/>
              </a:spcBef>
            </a:pPr>
            <a:r>
              <a:rPr lang="en-US" sz="2000" dirty="0" smtClean="0"/>
              <a:t>substitutions)</a:t>
            </a:r>
          </a:p>
          <a:p>
            <a:pPr lvl="1"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dirty="0" smtClean="0"/>
              <a:t>E</a:t>
            </a:r>
            <a:r>
              <a:rPr lang="en-US" sz="2000" dirty="0" smtClean="0">
                <a:solidFill>
                  <a:srgbClr val="FF0000"/>
                </a:solidFill>
              </a:rPr>
              <a:t>PS</a:t>
            </a:r>
            <a:r>
              <a:rPr lang="en-US" sz="2000" dirty="0" smtClean="0"/>
              <a:t>PCPVITVEHFK is found in Hamster AP2-associated protein kinase 1</a:t>
            </a:r>
          </a:p>
          <a:p>
            <a:pPr lvl="1">
              <a:spcBef>
                <a:spcPts val="600"/>
              </a:spcBef>
              <a:buFont typeface="Arial" pitchFamily="34" charset="0"/>
              <a:buChar char="•"/>
            </a:pPr>
            <a:endParaRPr lang="en-US" sz="2000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"/>
            <a:ext cx="8991600" cy="60679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Study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1437"/>
            <a:ext cx="8229600" cy="49831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Use a dataset with matched RNA-</a:t>
            </a:r>
            <a:r>
              <a:rPr lang="en-US" sz="2000" dirty="0" err="1" smtClean="0"/>
              <a:t>Seq</a:t>
            </a:r>
            <a:r>
              <a:rPr lang="en-US" sz="2000" dirty="0" smtClean="0"/>
              <a:t> and tandem mass spectrometry data</a:t>
            </a:r>
          </a:p>
          <a:p>
            <a:r>
              <a:rPr lang="en-US" sz="2000" dirty="0" smtClean="0"/>
              <a:t>By comparing RNA-</a:t>
            </a:r>
            <a:r>
              <a:rPr lang="en-US" sz="2000" dirty="0" err="1" smtClean="0"/>
              <a:t>Seq</a:t>
            </a:r>
            <a:r>
              <a:rPr lang="en-US" sz="2000" dirty="0" smtClean="0"/>
              <a:t> data to reference genome sequence create two extra databases</a:t>
            </a:r>
          </a:p>
          <a:p>
            <a:pPr lvl="1"/>
            <a:r>
              <a:rPr lang="en-US" sz="2000" dirty="0" smtClean="0"/>
              <a:t>Sequences corresponding to SNV in comparison to reference genome sequence</a:t>
            </a:r>
          </a:p>
          <a:p>
            <a:pPr lvl="1"/>
            <a:r>
              <a:rPr lang="en-US" sz="2000" dirty="0" smtClean="0"/>
              <a:t>Novel sequences that do not match to reference genome allowing for a SNV.</a:t>
            </a:r>
          </a:p>
          <a:p>
            <a:r>
              <a:rPr lang="en-US" sz="2000" dirty="0" smtClean="0"/>
              <a:t>Allow participants to use the bioinformatic tools and methods of their choosing</a:t>
            </a:r>
          </a:p>
          <a:p>
            <a:r>
              <a:rPr lang="en-US" sz="2000" dirty="0" smtClean="0"/>
              <a:t>Use a common reporting template</a:t>
            </a:r>
          </a:p>
          <a:p>
            <a:r>
              <a:rPr lang="en-US" sz="2000" dirty="0"/>
              <a:t>Report results at an estimated 1% FDR </a:t>
            </a:r>
            <a:r>
              <a:rPr lang="en-US" sz="2000" b="1" i="1" dirty="0"/>
              <a:t>(at </a:t>
            </a:r>
            <a:r>
              <a:rPr lang="en-US" sz="2000" b="1" i="1" dirty="0" smtClean="0"/>
              <a:t>the peptide level</a:t>
            </a:r>
            <a:r>
              <a:rPr lang="en-US" sz="2000" b="1" i="1" dirty="0"/>
              <a:t>)</a:t>
            </a:r>
            <a:endParaRPr lang="en-US" sz="2000" b="1" i="1" dirty="0" smtClean="0"/>
          </a:p>
          <a:p>
            <a:pPr>
              <a:lnSpc>
                <a:spcPct val="90000"/>
              </a:lnSpc>
            </a:pPr>
            <a:r>
              <a:rPr lang="en-US" sz="2000" dirty="0" smtClean="0"/>
              <a:t>Ignore </a:t>
            </a:r>
            <a:r>
              <a:rPr lang="en-US" sz="2000" dirty="0"/>
              <a:t>protein </a:t>
            </a:r>
            <a:r>
              <a:rPr lang="en-US" sz="2000" dirty="0" smtClean="0"/>
              <a:t>inference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6973" y="1315054"/>
            <a:ext cx="812569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dirty="0" smtClean="0"/>
              <a:t>Confident interpretations were reported for a surprisingly high percentage (82%) of spectra acquired.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dirty="0" smtClean="0"/>
              <a:t>Much higher agreement (and better reliability?) for SNV identifications compared to novel sequence IDs</a:t>
            </a:r>
          </a:p>
          <a:p>
            <a:pPr lvl="1"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dirty="0" smtClean="0"/>
              <a:t>Consensus among results from same participant/lab clearly inflated consensus for novel sequence identification.</a:t>
            </a:r>
          </a:p>
          <a:p>
            <a:pPr lvl="1"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dirty="0" smtClean="0"/>
              <a:t>Evidence for high FDR among extra sequence identifications  for some participants (decoy database matches concentrated among extra identifications)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dirty="0" smtClean="0"/>
              <a:t>Many SNV and some novel sequence IDs are found in other reference databases.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31890"/>
            <a:ext cx="91440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3200" b="1" dirty="0" smtClean="0"/>
              <a:t>Preliminary Conclusions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170121" y="1669312"/>
          <a:ext cx="4827180" cy="3009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/>
          <p:cNvSpPr/>
          <p:nvPr/>
        </p:nvSpPr>
        <p:spPr>
          <a:xfrm>
            <a:off x="148856" y="103248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/>
              <a:t>How difficult was it to filter at 1% FDR</a:t>
            </a:r>
          </a:p>
          <a:p>
            <a:r>
              <a:rPr lang="en-US" b="1" dirty="0" smtClean="0"/>
              <a:t>at the peptide-sequence level?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8856" y="4869712"/>
            <a:ext cx="8814391" cy="18288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117475" indent="-117475">
              <a:buFont typeface="Arial" pitchFamily="34" charset="0"/>
              <a:buChar char="•"/>
            </a:pPr>
            <a:r>
              <a:rPr lang="en-US" dirty="0" smtClean="0"/>
              <a:t>Comparing results from different database searches proved difficult for several participants</a:t>
            </a:r>
          </a:p>
          <a:p>
            <a:pPr marL="117475" lvl="1" indent="-117475">
              <a:buFont typeface="Arial" pitchFamily="34" charset="0"/>
              <a:buChar char="•"/>
            </a:pPr>
            <a:r>
              <a:rPr lang="en-US" dirty="0" smtClean="0"/>
              <a:t>There were errors in annotating whether a particular identification was an extra ID </a:t>
            </a:r>
          </a:p>
          <a:p>
            <a:pPr marL="117475" lvl="1" indent="-117475"/>
            <a:endParaRPr lang="en-US" dirty="0" smtClean="0"/>
          </a:p>
          <a:p>
            <a:pPr marL="117475" lvl="1" indent="-117475">
              <a:buFont typeface="Arial" pitchFamily="34" charset="0"/>
              <a:buChar char="•"/>
            </a:pPr>
            <a:r>
              <a:rPr lang="en-US" dirty="0" smtClean="0"/>
              <a:t>Extra IDs could be recognized by differently formatted accession names</a:t>
            </a:r>
          </a:p>
          <a:p>
            <a:pPr marL="574675" lvl="3" indent="-117475">
              <a:buFont typeface="Arial" pitchFamily="34" charset="0"/>
              <a:buChar char="•"/>
            </a:pPr>
            <a:r>
              <a:rPr lang="en-US" dirty="0" smtClean="0"/>
              <a:t>Novel: cuff_</a:t>
            </a:r>
          </a:p>
          <a:p>
            <a:pPr marL="574675" lvl="3" indent="-117475">
              <a:buFont typeface="Arial" pitchFamily="34" charset="0"/>
              <a:buChar char="•"/>
            </a:pPr>
            <a:r>
              <a:rPr lang="en-US" dirty="0" smtClean="0"/>
              <a:t>SNV: _SNV1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69851" y="10633"/>
            <a:ext cx="8474149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3200" b="1" dirty="0" smtClean="0"/>
              <a:t>Challenges of Reporting Requirements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55043" y="903767"/>
            <a:ext cx="4401878" cy="139286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117475" indent="-117475">
              <a:buFont typeface="Arial" pitchFamily="34" charset="0"/>
              <a:buChar char="•"/>
            </a:pPr>
            <a:r>
              <a:rPr lang="en-US" dirty="0" smtClean="0"/>
              <a:t>Biological significance was identifying reliable new sequences</a:t>
            </a:r>
          </a:p>
          <a:p>
            <a:pPr marL="117475" indent="-117475">
              <a:buFont typeface="Arial" pitchFamily="34" charset="0"/>
              <a:buChar char="•"/>
            </a:pPr>
            <a:endParaRPr lang="en-US" dirty="0" smtClean="0"/>
          </a:p>
          <a:p>
            <a:pPr marL="117475" lvl="1" indent="-117475">
              <a:buFont typeface="Arial" pitchFamily="34" charset="0"/>
              <a:buChar char="•"/>
            </a:pPr>
            <a:r>
              <a:rPr lang="en-US" dirty="0" smtClean="0"/>
              <a:t>Some search engines do not make it easy to report peptide-level reliability measures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 l="42733" t="20878" r="15698" b="13773"/>
          <a:stretch>
            <a:fillRect/>
          </a:stretch>
        </p:blipFill>
        <p:spPr bwMode="auto">
          <a:xfrm>
            <a:off x="1871344" y="854516"/>
            <a:ext cx="6464596" cy="5716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80484" y="127591"/>
            <a:ext cx="8463516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2800" b="1" dirty="0" smtClean="0"/>
              <a:t>Increased Confidence After Participating in the Study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6330" y="6294470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1600" dirty="0" smtClean="0"/>
              <a:t>Before the study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626776" y="6475228"/>
            <a:ext cx="467833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0" y="6283842"/>
            <a:ext cx="8123274" cy="40403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 l="41337" t="20571" r="15640" b="10594"/>
          <a:stretch>
            <a:fillRect/>
          </a:stretch>
        </p:blipFill>
        <p:spPr bwMode="auto">
          <a:xfrm>
            <a:off x="691115" y="1201478"/>
            <a:ext cx="7868093" cy="5582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42523"/>
            <a:ext cx="91440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3200" b="1" dirty="0" smtClean="0"/>
              <a:t>Difficulty and Future Participation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8223" y="74424"/>
            <a:ext cx="8878186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3200" b="1" dirty="0" smtClean="0"/>
              <a:t>Future Plans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2137" y="1520456"/>
            <a:ext cx="8612375" cy="395531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117475" indent="-117475"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dirty="0" smtClean="0"/>
              <a:t>More formally compare different database construction approaches</a:t>
            </a:r>
          </a:p>
          <a:p>
            <a:pPr marL="117475" indent="-117475"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dirty="0" smtClean="0"/>
              <a:t>Investigate effect of RNA-</a:t>
            </a:r>
            <a:r>
              <a:rPr lang="en-US" sz="2000" dirty="0" err="1" smtClean="0"/>
              <a:t>Seq</a:t>
            </a:r>
            <a:r>
              <a:rPr lang="en-US" sz="2000" dirty="0" smtClean="0"/>
              <a:t> derived smaller databases</a:t>
            </a:r>
          </a:p>
          <a:p>
            <a:pPr marL="117475" indent="-117475"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dirty="0" smtClean="0"/>
              <a:t>Investigate why Novel matches seemed much less reliable than SNV</a:t>
            </a:r>
          </a:p>
          <a:p>
            <a:pPr marL="117475" indent="-117475"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dirty="0" smtClean="0"/>
              <a:t>Search rest of </a:t>
            </a:r>
            <a:r>
              <a:rPr lang="en-US" sz="2000" dirty="0" err="1" smtClean="0"/>
              <a:t>Snyderome</a:t>
            </a:r>
            <a:r>
              <a:rPr lang="en-US" sz="2000" dirty="0" smtClean="0"/>
              <a:t> dataset</a:t>
            </a:r>
          </a:p>
          <a:p>
            <a:pPr marL="574675" lvl="1" indent="-117475"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dirty="0" smtClean="0"/>
              <a:t>Does using more RNA-</a:t>
            </a:r>
            <a:r>
              <a:rPr lang="en-US" sz="2000" dirty="0" err="1" smtClean="0"/>
              <a:t>Seq</a:t>
            </a:r>
            <a:r>
              <a:rPr lang="en-US" sz="2000" dirty="0" smtClean="0"/>
              <a:t> data provide a better proteomic database?</a:t>
            </a:r>
          </a:p>
          <a:p>
            <a:pPr marL="574675" lvl="1" indent="-117475"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dirty="0" smtClean="0"/>
              <a:t>Did all other time-points provide a similar number of SNV and novel matches?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endParaRPr lang="en-US" sz="2000" dirty="0" smtClean="0"/>
          </a:p>
          <a:p>
            <a:pPr marL="117475" indent="-117475"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dirty="0" smtClean="0"/>
              <a:t>Write manuscript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sz="3200" dirty="0" smtClean="0"/>
              <a:t>This study was brought to you by...</a:t>
            </a:r>
            <a:endParaRPr lang="nl-BE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712382" y="1547024"/>
            <a:ext cx="4191000" cy="32004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nl-BE" sz="2000" b="1" u="sng" dirty="0" smtClean="0"/>
              <a:t>iPRG Committee</a:t>
            </a:r>
          </a:p>
          <a:p>
            <a:r>
              <a:rPr lang="nl-BE" sz="2000" dirty="0" smtClean="0"/>
              <a:t>Nuno Bandeira</a:t>
            </a:r>
          </a:p>
          <a:p>
            <a:r>
              <a:rPr lang="nl-BE" sz="2000" dirty="0" smtClean="0"/>
              <a:t>Robert Chalkley </a:t>
            </a:r>
            <a:r>
              <a:rPr lang="nl-BE" sz="2000" i="1" dirty="0" smtClean="0"/>
              <a:t>(chair)</a:t>
            </a:r>
          </a:p>
          <a:p>
            <a:r>
              <a:rPr lang="nl-BE" sz="2000" dirty="0" smtClean="0"/>
              <a:t>Matt Chambers</a:t>
            </a:r>
            <a:endParaRPr lang="nl-BE" sz="2000" i="1" dirty="0" smtClean="0"/>
          </a:p>
          <a:p>
            <a:r>
              <a:rPr lang="nl-BE" sz="2000" dirty="0" smtClean="0"/>
              <a:t>John Cottrell</a:t>
            </a:r>
            <a:endParaRPr lang="nl-BE" sz="2000" i="1" dirty="0" smtClean="0"/>
          </a:p>
          <a:p>
            <a:r>
              <a:rPr lang="nl-BE" sz="2000" dirty="0" smtClean="0"/>
              <a:t>Eric Deutsch</a:t>
            </a:r>
          </a:p>
          <a:p>
            <a:r>
              <a:rPr lang="nl-BE" sz="2000" dirty="0" smtClean="0"/>
              <a:t>Eugene Kapp</a:t>
            </a:r>
            <a:endParaRPr lang="nl-BE" sz="2000" i="1" dirty="0" smtClean="0"/>
          </a:p>
          <a:p>
            <a:r>
              <a:rPr lang="nl-BE" sz="2000" dirty="0" smtClean="0"/>
              <a:t>Henry Lam</a:t>
            </a:r>
            <a:endParaRPr lang="nl-BE" sz="2000" i="1" dirty="0" smtClean="0"/>
          </a:p>
          <a:p>
            <a:r>
              <a:rPr lang="nl-BE" sz="2000" dirty="0" smtClean="0"/>
              <a:t>Tom Neubert </a:t>
            </a:r>
            <a:r>
              <a:rPr lang="nl-BE" sz="2000" i="1" dirty="0" smtClean="0"/>
              <a:t>(EB liaison)</a:t>
            </a:r>
          </a:p>
          <a:p>
            <a:r>
              <a:rPr lang="nl-BE" sz="2000" dirty="0" smtClean="0"/>
              <a:t>Ruixiang Sun</a:t>
            </a:r>
          </a:p>
          <a:p>
            <a:r>
              <a:rPr lang="nl-BE" sz="2000" dirty="0" smtClean="0"/>
              <a:t>Olga Vitek</a:t>
            </a:r>
          </a:p>
          <a:p>
            <a:r>
              <a:rPr lang="nl-BE" sz="2000" dirty="0" smtClean="0"/>
              <a:t>Susan Weintraub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56028" y="2433070"/>
            <a:ext cx="3505200" cy="32766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nl-BE" sz="2000" b="1" u="sng" dirty="0" smtClean="0"/>
              <a:t>Anonymizer:</a:t>
            </a:r>
          </a:p>
          <a:p>
            <a:r>
              <a:rPr lang="nl-BE" sz="2000" dirty="0" smtClean="0"/>
              <a:t>Jeremy Carver, UCSD</a:t>
            </a:r>
          </a:p>
        </p:txBody>
      </p:sp>
    </p:spTree>
    <p:extLst>
      <p:ext uri="{BB962C8B-B14F-4D97-AF65-F5344CB8AC3E}">
        <p14:creationId xmlns="" xmlns:p14="http://schemas.microsoft.com/office/powerpoint/2010/main" val="569129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140" y="2"/>
            <a:ext cx="8619460" cy="606791"/>
          </a:xfrm>
        </p:spPr>
        <p:txBody>
          <a:bodyPr/>
          <a:lstStyle/>
          <a:p>
            <a:pPr algn="ctr"/>
            <a:r>
              <a:rPr lang="nl-BE" sz="3200" dirty="0" smtClean="0"/>
              <a:t>The 2014 Team</a:t>
            </a:r>
            <a:endParaRPr lang="nl-BE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744280" y="1440710"/>
            <a:ext cx="4191000" cy="32004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nl-BE" sz="2000" b="1" u="sng" dirty="0" smtClean="0"/>
              <a:t>iPRG Committee</a:t>
            </a:r>
          </a:p>
          <a:p>
            <a:r>
              <a:rPr lang="nl-BE" sz="2000" strike="sngStrike" dirty="0" smtClean="0">
                <a:solidFill>
                  <a:srgbClr val="FF0000"/>
                </a:solidFill>
              </a:rPr>
              <a:t>Nuno Bandeira</a:t>
            </a:r>
          </a:p>
          <a:p>
            <a:r>
              <a:rPr lang="nl-BE" sz="2000" strike="sngStrike" dirty="0" smtClean="0">
                <a:solidFill>
                  <a:srgbClr val="FF0000"/>
                </a:solidFill>
              </a:rPr>
              <a:t>Robert Chalkley(chair)</a:t>
            </a:r>
          </a:p>
          <a:p>
            <a:r>
              <a:rPr lang="nl-BE" sz="2000" dirty="0" smtClean="0"/>
              <a:t>Matt Chambers</a:t>
            </a:r>
            <a:endParaRPr lang="nl-BE" sz="2000" i="1" dirty="0" smtClean="0"/>
          </a:p>
          <a:p>
            <a:r>
              <a:rPr lang="nl-BE" sz="2000" dirty="0" smtClean="0"/>
              <a:t>John Cottrell</a:t>
            </a:r>
            <a:endParaRPr lang="nl-BE" sz="2000" i="1" dirty="0" smtClean="0"/>
          </a:p>
          <a:p>
            <a:r>
              <a:rPr lang="nl-BE" sz="2000" strike="sngStrike" dirty="0" smtClean="0">
                <a:solidFill>
                  <a:srgbClr val="FF0000"/>
                </a:solidFill>
              </a:rPr>
              <a:t>Eric Deutsch</a:t>
            </a:r>
          </a:p>
          <a:p>
            <a:r>
              <a:rPr lang="nl-BE" sz="2000" dirty="0" smtClean="0"/>
              <a:t>Eugene Kapp </a:t>
            </a:r>
            <a:r>
              <a:rPr lang="nl-BE" sz="2000" dirty="0" smtClean="0">
                <a:solidFill>
                  <a:srgbClr val="FF0000"/>
                </a:solidFill>
              </a:rPr>
              <a:t>(chair)</a:t>
            </a:r>
            <a:endParaRPr lang="nl-BE" sz="2000" i="1" dirty="0" smtClean="0">
              <a:solidFill>
                <a:srgbClr val="FF0000"/>
              </a:solidFill>
            </a:endParaRPr>
          </a:p>
          <a:p>
            <a:r>
              <a:rPr lang="nl-BE" sz="2000" dirty="0" smtClean="0"/>
              <a:t>Henry Lam</a:t>
            </a:r>
            <a:endParaRPr lang="nl-BE" sz="2000" i="1" dirty="0" smtClean="0"/>
          </a:p>
          <a:p>
            <a:r>
              <a:rPr lang="nl-BE" sz="2000" dirty="0" smtClean="0"/>
              <a:t>Tom Neubert </a:t>
            </a:r>
            <a:r>
              <a:rPr lang="nl-BE" sz="2000" i="1" dirty="0" smtClean="0"/>
              <a:t>(EB liaison)</a:t>
            </a:r>
          </a:p>
          <a:p>
            <a:r>
              <a:rPr lang="nl-BE" sz="2000" dirty="0" smtClean="0"/>
              <a:t>Ruixiang Sun</a:t>
            </a:r>
            <a:endParaRPr lang="nl-BE" sz="2000" i="1" dirty="0" smtClean="0"/>
          </a:p>
          <a:p>
            <a:r>
              <a:rPr lang="nl-BE" sz="2000" dirty="0" smtClean="0"/>
              <a:t>Olga Vitek</a:t>
            </a:r>
          </a:p>
          <a:p>
            <a:r>
              <a:rPr lang="nl-BE" sz="2000" dirty="0" smtClean="0"/>
              <a:t>Sue Weintraub</a:t>
            </a:r>
          </a:p>
          <a:p>
            <a:r>
              <a:rPr lang="nl-BE" sz="2000" dirty="0" smtClean="0">
                <a:solidFill>
                  <a:srgbClr val="FF0000"/>
                </a:solidFill>
              </a:rPr>
              <a:t>Mike Hoopman</a:t>
            </a:r>
          </a:p>
          <a:p>
            <a:r>
              <a:rPr lang="nl-BE" sz="2000" dirty="0" smtClean="0">
                <a:solidFill>
                  <a:srgbClr val="FF0000"/>
                </a:solidFill>
              </a:rPr>
              <a:t>Sangtae Kim</a:t>
            </a:r>
          </a:p>
          <a:p>
            <a:r>
              <a:rPr lang="nl-BE" sz="2000" dirty="0" smtClean="0">
                <a:solidFill>
                  <a:srgbClr val="FF0000"/>
                </a:solidFill>
              </a:rPr>
              <a:t>Magnus Palmblad</a:t>
            </a:r>
          </a:p>
        </p:txBody>
      </p:sp>
    </p:spTree>
    <p:extLst>
      <p:ext uri="{BB962C8B-B14F-4D97-AF65-F5344CB8AC3E}">
        <p14:creationId xmlns="" xmlns:p14="http://schemas.microsoft.com/office/powerpoint/2010/main" val="569129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712" y="2"/>
            <a:ext cx="8693888" cy="606791"/>
          </a:xfrm>
        </p:spPr>
        <p:txBody>
          <a:bodyPr/>
          <a:lstStyle/>
          <a:p>
            <a:pPr algn="ctr"/>
            <a:r>
              <a:rPr lang="en-US" sz="3200" dirty="0" smtClean="0"/>
              <a:t>Thanks! Questions?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691116" y="1775637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spcBef>
                <a:spcPts val="600"/>
              </a:spcBef>
            </a:pPr>
            <a:r>
              <a:rPr lang="en-US" sz="2400" dirty="0" smtClean="0"/>
              <a:t>“The whole is more than the sum of its parts.”</a:t>
            </a:r>
          </a:p>
          <a:p>
            <a:pPr>
              <a:spcBef>
                <a:spcPts val="600"/>
              </a:spcBef>
            </a:pPr>
            <a:r>
              <a:rPr lang="en-US" sz="2400" dirty="0" smtClean="0"/>
              <a:t>				Aristotle, </a:t>
            </a:r>
            <a:r>
              <a:rPr lang="en-US" sz="2400" i="1" dirty="0" err="1" smtClean="0"/>
              <a:t>Metaphysica</a:t>
            </a:r>
            <a:r>
              <a:rPr lang="en-US" sz="2400" i="1" dirty="0" smtClean="0"/>
              <a:t> </a:t>
            </a:r>
            <a:endParaRPr lang="en-US" sz="2400" dirty="0" smtClean="0"/>
          </a:p>
          <a:p>
            <a:pPr>
              <a:spcBef>
                <a:spcPts val="600"/>
              </a:spcBef>
            </a:pPr>
            <a:endParaRPr lang="en-US" sz="2400" dirty="0" smtClean="0"/>
          </a:p>
          <a:p>
            <a:pPr>
              <a:spcBef>
                <a:spcPts val="600"/>
              </a:spcBef>
            </a:pPr>
            <a:r>
              <a:rPr lang="en-US" sz="2400" dirty="0" smtClean="0"/>
              <a:t>These studies do not work without participants.</a:t>
            </a:r>
          </a:p>
          <a:p>
            <a:pPr>
              <a:spcBef>
                <a:spcPts val="600"/>
              </a:spcBef>
            </a:pPr>
            <a:r>
              <a:rPr lang="en-US" sz="2400" dirty="0" smtClean="0"/>
              <a:t>Thank you to all those who made this study informative!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228599" y="1371600"/>
            <a:ext cx="8553893" cy="5249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pPr marL="174625" algn="just">
              <a:spcBef>
                <a:spcPts val="600"/>
              </a:spcBef>
              <a:tabLst>
                <a:tab pos="449263" algn="l"/>
              </a:tabLst>
            </a:pPr>
            <a:r>
              <a:rPr lang="en-GB" sz="2000" dirty="0" smtClean="0"/>
              <a:t>Sample:</a:t>
            </a:r>
          </a:p>
          <a:p>
            <a:pPr marL="517525" indent="-342900" algn="just">
              <a:spcBef>
                <a:spcPts val="600"/>
              </a:spcBef>
              <a:buFont typeface="Arial" pitchFamily="34" charset="0"/>
              <a:buChar char="•"/>
              <a:tabLst>
                <a:tab pos="449263" algn="l"/>
              </a:tabLst>
            </a:pPr>
            <a:r>
              <a:rPr lang="en-US" sz="2000" dirty="0" smtClean="0"/>
              <a:t>Whole cell lysate of human peripheral blood mononuclear cells</a:t>
            </a:r>
          </a:p>
          <a:p>
            <a:pPr marL="517525" indent="-342900" algn="just">
              <a:spcBef>
                <a:spcPts val="600"/>
              </a:spcBef>
              <a:buFont typeface="Arial" pitchFamily="34" charset="0"/>
              <a:buChar char="•"/>
              <a:tabLst>
                <a:tab pos="449263" algn="l"/>
              </a:tabLst>
            </a:pPr>
            <a:r>
              <a:rPr lang="en-GB" sz="2000" dirty="0" smtClean="0"/>
              <a:t>Data from Chen et al. Cell 2012 148(6):1293-1307</a:t>
            </a:r>
          </a:p>
          <a:p>
            <a:pPr marL="517525" indent="-342900" algn="just">
              <a:spcBef>
                <a:spcPts val="600"/>
              </a:spcBef>
              <a:buFont typeface="Arial" pitchFamily="34" charset="0"/>
              <a:buChar char="•"/>
              <a:tabLst>
                <a:tab pos="449263" algn="l"/>
              </a:tabLst>
            </a:pPr>
            <a:r>
              <a:rPr lang="en-US" sz="2000" dirty="0" smtClean="0"/>
              <a:t>RNA analyzed via RNA-</a:t>
            </a:r>
            <a:r>
              <a:rPr lang="en-US" sz="2000" dirty="0" err="1" smtClean="0"/>
              <a:t>Seq</a:t>
            </a:r>
            <a:r>
              <a:rPr lang="en-US" sz="2000" dirty="0" smtClean="0"/>
              <a:t> workflow on </a:t>
            </a:r>
            <a:r>
              <a:rPr lang="en-US" sz="2000" dirty="0" err="1" smtClean="0"/>
              <a:t>Illumina</a:t>
            </a:r>
            <a:r>
              <a:rPr lang="en-US" sz="2000" dirty="0" smtClean="0"/>
              <a:t> GA2</a:t>
            </a:r>
          </a:p>
          <a:p>
            <a:pPr marL="517525" indent="-342900" algn="just">
              <a:spcBef>
                <a:spcPts val="600"/>
              </a:spcBef>
              <a:buFont typeface="Arial" pitchFamily="34" charset="0"/>
              <a:buChar char="•"/>
              <a:tabLst>
                <a:tab pos="449263" algn="l"/>
              </a:tabLst>
            </a:pPr>
            <a:r>
              <a:rPr lang="en-US" sz="2000" dirty="0" smtClean="0"/>
              <a:t>Corresponding protein sample was digested with trypsin</a:t>
            </a:r>
          </a:p>
          <a:p>
            <a:pPr marL="517525" indent="-342900" algn="just">
              <a:spcBef>
                <a:spcPts val="600"/>
              </a:spcBef>
              <a:buFont typeface="Arial" pitchFamily="34" charset="0"/>
              <a:buChar char="•"/>
              <a:tabLst>
                <a:tab pos="449263" algn="l"/>
              </a:tabLst>
            </a:pPr>
            <a:r>
              <a:rPr lang="en-US" sz="2000" dirty="0" smtClean="0"/>
              <a:t>Labeled with isobaric TMT6Plex tags</a:t>
            </a:r>
          </a:p>
          <a:p>
            <a:pPr marL="517525" indent="-342900" algn="just">
              <a:spcBef>
                <a:spcPts val="600"/>
              </a:spcBef>
              <a:buFont typeface="Arial" pitchFamily="34" charset="0"/>
              <a:buChar char="•"/>
              <a:tabLst>
                <a:tab pos="449263" algn="l"/>
              </a:tabLst>
            </a:pPr>
            <a:r>
              <a:rPr lang="en-US" sz="2000" dirty="0" smtClean="0"/>
              <a:t>Fractionated into 14 fractions via high pH reversed-phase chromatography</a:t>
            </a:r>
          </a:p>
          <a:p>
            <a:pPr marL="517525" indent="-342900" algn="just">
              <a:spcBef>
                <a:spcPts val="600"/>
              </a:spcBef>
              <a:buFont typeface="Arial" pitchFamily="34" charset="0"/>
              <a:buChar char="•"/>
              <a:tabLst>
                <a:tab pos="449263" algn="l"/>
              </a:tabLst>
            </a:pPr>
            <a:r>
              <a:rPr lang="en-US" sz="2000" dirty="0" smtClean="0"/>
              <a:t>Analyzed with 3 hr runs on a Thermo Orbitrap </a:t>
            </a:r>
            <a:r>
              <a:rPr lang="en-US" sz="2000" dirty="0" err="1" smtClean="0"/>
              <a:t>Velos</a:t>
            </a:r>
            <a:r>
              <a:rPr lang="en-US" sz="2000" dirty="0" smtClean="0"/>
              <a:t> with HCD</a:t>
            </a:r>
          </a:p>
          <a:p>
            <a:pPr marL="517525" indent="-342900" algn="just">
              <a:spcBef>
                <a:spcPts val="600"/>
              </a:spcBef>
              <a:buFont typeface="Arial" pitchFamily="34" charset="0"/>
              <a:buChar char="•"/>
              <a:tabLst>
                <a:tab pos="449263" algn="l"/>
              </a:tabLst>
            </a:pPr>
            <a:r>
              <a:rPr lang="en-US" sz="2000" dirty="0" smtClean="0"/>
              <a:t>Both MS1 and MS2 acquired in the </a:t>
            </a:r>
            <a:r>
              <a:rPr lang="en-US" sz="2000" dirty="0" err="1" smtClean="0"/>
              <a:t>orbitrap</a:t>
            </a:r>
            <a:endParaRPr lang="en-US" sz="2000" dirty="0" smtClean="0"/>
          </a:p>
          <a:p>
            <a:pPr marL="174625" algn="just">
              <a:spcBef>
                <a:spcPts val="600"/>
              </a:spcBef>
              <a:tabLst>
                <a:tab pos="449263" algn="l"/>
              </a:tabLst>
            </a:pPr>
            <a:endParaRPr lang="en-GB" sz="2000" dirty="0" smtClean="0"/>
          </a:p>
          <a:p>
            <a:pPr marL="174625" algn="just">
              <a:spcBef>
                <a:spcPts val="600"/>
              </a:spcBef>
              <a:tabLst>
                <a:tab pos="449263" algn="l"/>
              </a:tabLst>
            </a:pPr>
            <a:r>
              <a:rPr lang="en-GB" sz="2000" dirty="0" smtClean="0"/>
              <a:t>The </a:t>
            </a:r>
            <a:r>
              <a:rPr lang="en-GB" sz="2000" dirty="0" err="1" smtClean="0"/>
              <a:t>iPRG</a:t>
            </a:r>
            <a:r>
              <a:rPr lang="en-GB" sz="2000" dirty="0" smtClean="0"/>
              <a:t> also assessed two other datasets available to us, a mouse cell line and a human cell line, but initial analysis suggested these datasets contained fewer SNV and novel sequences, so were less suitable for the goals of the study.</a:t>
            </a:r>
          </a:p>
          <a:p>
            <a:pPr marL="174625" algn="just">
              <a:spcBef>
                <a:spcPts val="600"/>
              </a:spcBef>
              <a:tabLst>
                <a:tab pos="449263" algn="l"/>
              </a:tabLst>
            </a:pPr>
            <a:endParaRPr lang="en-GB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69"/>
            <a:ext cx="9144000" cy="554038"/>
          </a:xfrm>
        </p:spPr>
        <p:txBody>
          <a:bodyPr/>
          <a:lstStyle/>
          <a:p>
            <a:pPr algn="ctr"/>
            <a:r>
              <a:rPr lang="en-US" dirty="0" smtClean="0"/>
              <a:t>Study Data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97201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"/>
            <a:ext cx="8991600" cy="606791"/>
          </a:xfrm>
        </p:spPr>
        <p:txBody>
          <a:bodyPr/>
          <a:lstStyle/>
          <a:p>
            <a:pPr algn="ctr"/>
            <a:r>
              <a:rPr lang="en-US" sz="3200" dirty="0" smtClean="0"/>
              <a:t>Supplied Study Materials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08815"/>
            <a:ext cx="8229600" cy="4983163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sz="2000" dirty="0" smtClean="0"/>
              <a:t>14 LC-MS/MS files</a:t>
            </a:r>
          </a:p>
          <a:p>
            <a:pPr lvl="1">
              <a:spcBef>
                <a:spcPts val="600"/>
              </a:spcBef>
            </a:pPr>
            <a:r>
              <a:rPr lang="en-US" sz="2000" dirty="0" smtClean="0"/>
              <a:t>.RAW, </a:t>
            </a:r>
            <a:r>
              <a:rPr lang="en-US" sz="2000" dirty="0" err="1" smtClean="0"/>
              <a:t>mzML</a:t>
            </a:r>
            <a:r>
              <a:rPr lang="en-US" sz="2000" dirty="0" smtClean="0"/>
              <a:t> or MGF</a:t>
            </a:r>
          </a:p>
          <a:p>
            <a:pPr lvl="1">
              <a:spcBef>
                <a:spcPts val="600"/>
              </a:spcBef>
            </a:pPr>
            <a:r>
              <a:rPr lang="en-US" sz="2000" dirty="0" smtClean="0"/>
              <a:t>conversions by </a:t>
            </a:r>
            <a:r>
              <a:rPr lang="en-US" sz="2000" dirty="0" err="1" smtClean="0"/>
              <a:t>msconvert</a:t>
            </a:r>
            <a:r>
              <a:rPr lang="en-US" sz="2000" dirty="0" smtClean="0"/>
              <a:t> (</a:t>
            </a:r>
            <a:r>
              <a:rPr lang="en-US" sz="2000" dirty="0" err="1" smtClean="0"/>
              <a:t>ProteoWizard</a:t>
            </a:r>
            <a:r>
              <a:rPr lang="en-US" sz="2000" dirty="0" smtClean="0"/>
              <a:t>)</a:t>
            </a:r>
            <a:endParaRPr lang="nl-BE" sz="2000" dirty="0" smtClean="0"/>
          </a:p>
          <a:p>
            <a:pPr>
              <a:spcBef>
                <a:spcPts val="600"/>
              </a:spcBef>
            </a:pPr>
            <a:r>
              <a:rPr lang="en-US" sz="2000" dirty="0" smtClean="0"/>
              <a:t>RNA-</a:t>
            </a:r>
            <a:r>
              <a:rPr lang="en-US" sz="2000" dirty="0" err="1" smtClean="0"/>
              <a:t>Seq</a:t>
            </a:r>
            <a:endParaRPr lang="en-US" sz="2000" dirty="0" smtClean="0"/>
          </a:p>
          <a:p>
            <a:pPr>
              <a:spcBef>
                <a:spcPts val="600"/>
              </a:spcBef>
            </a:pPr>
            <a:r>
              <a:rPr lang="en-US" sz="2000" dirty="0" smtClean="0"/>
              <a:t>Four reference protein databases derived from RNA-</a:t>
            </a:r>
            <a:r>
              <a:rPr lang="en-US" sz="2000" dirty="0" err="1" smtClean="0"/>
              <a:t>Seq</a:t>
            </a:r>
            <a:r>
              <a:rPr lang="en-US" sz="2000" dirty="0" smtClean="0"/>
              <a:t> data</a:t>
            </a:r>
          </a:p>
          <a:p>
            <a:pPr lvl="1">
              <a:spcBef>
                <a:spcPts val="600"/>
              </a:spcBef>
            </a:pPr>
            <a:r>
              <a:rPr lang="en-US" sz="2000" dirty="0" smtClean="0"/>
              <a:t>These will described in following slides</a:t>
            </a:r>
          </a:p>
          <a:p>
            <a:pPr>
              <a:spcBef>
                <a:spcPts val="600"/>
              </a:spcBef>
            </a:pPr>
            <a:r>
              <a:rPr lang="en-US" sz="2000" dirty="0" smtClean="0"/>
              <a:t>Results template (Excel)</a:t>
            </a:r>
          </a:p>
          <a:p>
            <a:pPr>
              <a:spcBef>
                <a:spcPts val="600"/>
              </a:spcBef>
            </a:pPr>
            <a:r>
              <a:rPr lang="en-US" sz="2000" dirty="0" smtClean="0"/>
              <a:t>On-line survey (Survey Monkey)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Text Box 3"/>
          <p:cNvSpPr txBox="1">
            <a:spLocks noChangeArrowheads="1"/>
          </p:cNvSpPr>
          <p:nvPr/>
        </p:nvSpPr>
        <p:spPr bwMode="auto">
          <a:xfrm>
            <a:off x="330200" y="2998788"/>
            <a:ext cx="26066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2000">
                <a:solidFill>
                  <a:srgbClr val="0000FF"/>
                </a:solidFill>
              </a:rPr>
              <a:t>Raw MS/MS spectra</a:t>
            </a:r>
          </a:p>
        </p:txBody>
      </p:sp>
      <p:sp>
        <p:nvSpPr>
          <p:cNvPr id="25605" name="Text Box 4"/>
          <p:cNvSpPr txBox="1">
            <a:spLocks noChangeArrowheads="1"/>
          </p:cNvSpPr>
          <p:nvPr/>
        </p:nvSpPr>
        <p:spPr bwMode="auto">
          <a:xfrm>
            <a:off x="6197600" y="2306638"/>
            <a:ext cx="26066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2000">
                <a:solidFill>
                  <a:srgbClr val="0000FF"/>
                </a:solidFill>
              </a:rPr>
              <a:t>Sequence Database</a:t>
            </a:r>
          </a:p>
        </p:txBody>
      </p: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473075" y="3548063"/>
            <a:ext cx="2371725" cy="908050"/>
            <a:chOff x="3787" y="1396"/>
            <a:chExt cx="1787" cy="748"/>
          </a:xfrm>
        </p:grpSpPr>
        <p:sp>
          <p:nvSpPr>
            <p:cNvPr id="25618" name="Line 6"/>
            <p:cNvSpPr>
              <a:spLocks noChangeShapeType="1"/>
            </p:cNvSpPr>
            <p:nvPr/>
          </p:nvSpPr>
          <p:spPr bwMode="auto">
            <a:xfrm>
              <a:off x="3803" y="2128"/>
              <a:ext cx="1771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9" name="Line 7"/>
            <p:cNvSpPr>
              <a:spLocks noChangeShapeType="1"/>
            </p:cNvSpPr>
            <p:nvPr/>
          </p:nvSpPr>
          <p:spPr bwMode="auto">
            <a:xfrm>
              <a:off x="3814" y="2128"/>
              <a:ext cx="1" cy="1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20" name="Line 8"/>
            <p:cNvSpPr>
              <a:spLocks noChangeShapeType="1"/>
            </p:cNvSpPr>
            <p:nvPr/>
          </p:nvSpPr>
          <p:spPr bwMode="auto">
            <a:xfrm>
              <a:off x="3841" y="2128"/>
              <a:ext cx="0" cy="1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21" name="Line 9"/>
            <p:cNvSpPr>
              <a:spLocks noChangeShapeType="1"/>
            </p:cNvSpPr>
            <p:nvPr/>
          </p:nvSpPr>
          <p:spPr bwMode="auto">
            <a:xfrm>
              <a:off x="3890" y="2128"/>
              <a:ext cx="0" cy="1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22" name="Line 10"/>
            <p:cNvSpPr>
              <a:spLocks noChangeShapeType="1"/>
            </p:cNvSpPr>
            <p:nvPr/>
          </p:nvSpPr>
          <p:spPr bwMode="auto">
            <a:xfrm>
              <a:off x="3915" y="2128"/>
              <a:ext cx="1" cy="1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23" name="Line 11"/>
            <p:cNvSpPr>
              <a:spLocks noChangeShapeType="1"/>
            </p:cNvSpPr>
            <p:nvPr/>
          </p:nvSpPr>
          <p:spPr bwMode="auto">
            <a:xfrm>
              <a:off x="3940" y="2128"/>
              <a:ext cx="1" cy="1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24" name="Line 12"/>
            <p:cNvSpPr>
              <a:spLocks noChangeShapeType="1"/>
            </p:cNvSpPr>
            <p:nvPr/>
          </p:nvSpPr>
          <p:spPr bwMode="auto">
            <a:xfrm>
              <a:off x="3964" y="2128"/>
              <a:ext cx="1" cy="1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25" name="Line 13"/>
            <p:cNvSpPr>
              <a:spLocks noChangeShapeType="1"/>
            </p:cNvSpPr>
            <p:nvPr/>
          </p:nvSpPr>
          <p:spPr bwMode="auto">
            <a:xfrm>
              <a:off x="4015" y="2128"/>
              <a:ext cx="0" cy="1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26" name="Line 14"/>
            <p:cNvSpPr>
              <a:spLocks noChangeShapeType="1"/>
            </p:cNvSpPr>
            <p:nvPr/>
          </p:nvSpPr>
          <p:spPr bwMode="auto">
            <a:xfrm>
              <a:off x="4041" y="2128"/>
              <a:ext cx="1" cy="1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27" name="Line 15"/>
            <p:cNvSpPr>
              <a:spLocks noChangeShapeType="1"/>
            </p:cNvSpPr>
            <p:nvPr/>
          </p:nvSpPr>
          <p:spPr bwMode="auto">
            <a:xfrm>
              <a:off x="4066" y="2128"/>
              <a:ext cx="0" cy="1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28" name="Line 16"/>
            <p:cNvSpPr>
              <a:spLocks noChangeShapeType="1"/>
            </p:cNvSpPr>
            <p:nvPr/>
          </p:nvSpPr>
          <p:spPr bwMode="auto">
            <a:xfrm>
              <a:off x="4090" y="2128"/>
              <a:ext cx="0" cy="1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29" name="Line 17"/>
            <p:cNvSpPr>
              <a:spLocks noChangeShapeType="1"/>
            </p:cNvSpPr>
            <p:nvPr/>
          </p:nvSpPr>
          <p:spPr bwMode="auto">
            <a:xfrm>
              <a:off x="4140" y="2128"/>
              <a:ext cx="1" cy="1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30" name="Line 18"/>
            <p:cNvSpPr>
              <a:spLocks noChangeShapeType="1"/>
            </p:cNvSpPr>
            <p:nvPr/>
          </p:nvSpPr>
          <p:spPr bwMode="auto">
            <a:xfrm>
              <a:off x="4165" y="2128"/>
              <a:ext cx="1" cy="1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31" name="Line 19"/>
            <p:cNvSpPr>
              <a:spLocks noChangeShapeType="1"/>
            </p:cNvSpPr>
            <p:nvPr/>
          </p:nvSpPr>
          <p:spPr bwMode="auto">
            <a:xfrm>
              <a:off x="4191" y="2128"/>
              <a:ext cx="1" cy="1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32" name="Line 20"/>
            <p:cNvSpPr>
              <a:spLocks noChangeShapeType="1"/>
            </p:cNvSpPr>
            <p:nvPr/>
          </p:nvSpPr>
          <p:spPr bwMode="auto">
            <a:xfrm>
              <a:off x="4216" y="2128"/>
              <a:ext cx="0" cy="1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33" name="Line 21"/>
            <p:cNvSpPr>
              <a:spLocks noChangeShapeType="1"/>
            </p:cNvSpPr>
            <p:nvPr/>
          </p:nvSpPr>
          <p:spPr bwMode="auto">
            <a:xfrm>
              <a:off x="4266" y="2128"/>
              <a:ext cx="0" cy="1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34" name="Line 22"/>
            <p:cNvSpPr>
              <a:spLocks noChangeShapeType="1"/>
            </p:cNvSpPr>
            <p:nvPr/>
          </p:nvSpPr>
          <p:spPr bwMode="auto">
            <a:xfrm>
              <a:off x="4290" y="2128"/>
              <a:ext cx="1" cy="1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35" name="Line 23"/>
            <p:cNvSpPr>
              <a:spLocks noChangeShapeType="1"/>
            </p:cNvSpPr>
            <p:nvPr/>
          </p:nvSpPr>
          <p:spPr bwMode="auto">
            <a:xfrm>
              <a:off x="4316" y="2128"/>
              <a:ext cx="1" cy="1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36" name="Line 24"/>
            <p:cNvSpPr>
              <a:spLocks noChangeShapeType="1"/>
            </p:cNvSpPr>
            <p:nvPr/>
          </p:nvSpPr>
          <p:spPr bwMode="auto">
            <a:xfrm>
              <a:off x="4341" y="2128"/>
              <a:ext cx="1" cy="1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37" name="Line 25"/>
            <p:cNvSpPr>
              <a:spLocks noChangeShapeType="1"/>
            </p:cNvSpPr>
            <p:nvPr/>
          </p:nvSpPr>
          <p:spPr bwMode="auto">
            <a:xfrm>
              <a:off x="4392" y="2128"/>
              <a:ext cx="0" cy="1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38" name="Line 26"/>
            <p:cNvSpPr>
              <a:spLocks noChangeShapeType="1"/>
            </p:cNvSpPr>
            <p:nvPr/>
          </p:nvSpPr>
          <p:spPr bwMode="auto">
            <a:xfrm>
              <a:off x="4416" y="2128"/>
              <a:ext cx="1" cy="1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39" name="Line 27"/>
            <p:cNvSpPr>
              <a:spLocks noChangeShapeType="1"/>
            </p:cNvSpPr>
            <p:nvPr/>
          </p:nvSpPr>
          <p:spPr bwMode="auto">
            <a:xfrm>
              <a:off x="4441" y="2128"/>
              <a:ext cx="0" cy="1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40" name="Line 28"/>
            <p:cNvSpPr>
              <a:spLocks noChangeShapeType="1"/>
            </p:cNvSpPr>
            <p:nvPr/>
          </p:nvSpPr>
          <p:spPr bwMode="auto">
            <a:xfrm>
              <a:off x="4466" y="2128"/>
              <a:ext cx="1" cy="1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41" name="Line 29"/>
            <p:cNvSpPr>
              <a:spLocks noChangeShapeType="1"/>
            </p:cNvSpPr>
            <p:nvPr/>
          </p:nvSpPr>
          <p:spPr bwMode="auto">
            <a:xfrm>
              <a:off x="4515" y="2128"/>
              <a:ext cx="1" cy="1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42" name="Line 30"/>
            <p:cNvSpPr>
              <a:spLocks noChangeShapeType="1"/>
            </p:cNvSpPr>
            <p:nvPr/>
          </p:nvSpPr>
          <p:spPr bwMode="auto">
            <a:xfrm>
              <a:off x="4542" y="2128"/>
              <a:ext cx="0" cy="1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43" name="Line 31"/>
            <p:cNvSpPr>
              <a:spLocks noChangeShapeType="1"/>
            </p:cNvSpPr>
            <p:nvPr/>
          </p:nvSpPr>
          <p:spPr bwMode="auto">
            <a:xfrm>
              <a:off x="4566" y="2128"/>
              <a:ext cx="1" cy="1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44" name="Line 32"/>
            <p:cNvSpPr>
              <a:spLocks noChangeShapeType="1"/>
            </p:cNvSpPr>
            <p:nvPr/>
          </p:nvSpPr>
          <p:spPr bwMode="auto">
            <a:xfrm>
              <a:off x="4593" y="2128"/>
              <a:ext cx="0" cy="1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45" name="Line 33"/>
            <p:cNvSpPr>
              <a:spLocks noChangeShapeType="1"/>
            </p:cNvSpPr>
            <p:nvPr/>
          </p:nvSpPr>
          <p:spPr bwMode="auto">
            <a:xfrm>
              <a:off x="4641" y="2128"/>
              <a:ext cx="0" cy="1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46" name="Line 34"/>
            <p:cNvSpPr>
              <a:spLocks noChangeShapeType="1"/>
            </p:cNvSpPr>
            <p:nvPr/>
          </p:nvSpPr>
          <p:spPr bwMode="auto">
            <a:xfrm>
              <a:off x="4667" y="2128"/>
              <a:ext cx="1" cy="1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47" name="Line 35"/>
            <p:cNvSpPr>
              <a:spLocks noChangeShapeType="1"/>
            </p:cNvSpPr>
            <p:nvPr/>
          </p:nvSpPr>
          <p:spPr bwMode="auto">
            <a:xfrm>
              <a:off x="4692" y="2128"/>
              <a:ext cx="0" cy="1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48" name="Line 36"/>
            <p:cNvSpPr>
              <a:spLocks noChangeShapeType="1"/>
            </p:cNvSpPr>
            <p:nvPr/>
          </p:nvSpPr>
          <p:spPr bwMode="auto">
            <a:xfrm>
              <a:off x="4716" y="2128"/>
              <a:ext cx="1" cy="1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49" name="Line 37"/>
            <p:cNvSpPr>
              <a:spLocks noChangeShapeType="1"/>
            </p:cNvSpPr>
            <p:nvPr/>
          </p:nvSpPr>
          <p:spPr bwMode="auto">
            <a:xfrm>
              <a:off x="4767" y="2128"/>
              <a:ext cx="0" cy="1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50" name="Line 38"/>
            <p:cNvSpPr>
              <a:spLocks noChangeShapeType="1"/>
            </p:cNvSpPr>
            <p:nvPr/>
          </p:nvSpPr>
          <p:spPr bwMode="auto">
            <a:xfrm>
              <a:off x="4792" y="2128"/>
              <a:ext cx="0" cy="1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51" name="Line 39"/>
            <p:cNvSpPr>
              <a:spLocks noChangeShapeType="1"/>
            </p:cNvSpPr>
            <p:nvPr/>
          </p:nvSpPr>
          <p:spPr bwMode="auto">
            <a:xfrm>
              <a:off x="4817" y="2128"/>
              <a:ext cx="0" cy="1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52" name="Line 40"/>
            <p:cNvSpPr>
              <a:spLocks noChangeShapeType="1"/>
            </p:cNvSpPr>
            <p:nvPr/>
          </p:nvSpPr>
          <p:spPr bwMode="auto">
            <a:xfrm>
              <a:off x="4842" y="2128"/>
              <a:ext cx="0" cy="1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53" name="Line 41"/>
            <p:cNvSpPr>
              <a:spLocks noChangeShapeType="1"/>
            </p:cNvSpPr>
            <p:nvPr/>
          </p:nvSpPr>
          <p:spPr bwMode="auto">
            <a:xfrm>
              <a:off x="4892" y="2128"/>
              <a:ext cx="1" cy="1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54" name="Line 42"/>
            <p:cNvSpPr>
              <a:spLocks noChangeShapeType="1"/>
            </p:cNvSpPr>
            <p:nvPr/>
          </p:nvSpPr>
          <p:spPr bwMode="auto">
            <a:xfrm>
              <a:off x="4916" y="2128"/>
              <a:ext cx="1" cy="1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55" name="Line 43"/>
            <p:cNvSpPr>
              <a:spLocks noChangeShapeType="1"/>
            </p:cNvSpPr>
            <p:nvPr/>
          </p:nvSpPr>
          <p:spPr bwMode="auto">
            <a:xfrm>
              <a:off x="4943" y="2128"/>
              <a:ext cx="1" cy="1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56" name="Line 44"/>
            <p:cNvSpPr>
              <a:spLocks noChangeShapeType="1"/>
            </p:cNvSpPr>
            <p:nvPr/>
          </p:nvSpPr>
          <p:spPr bwMode="auto">
            <a:xfrm>
              <a:off x="4967" y="2128"/>
              <a:ext cx="0" cy="1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57" name="Line 45"/>
            <p:cNvSpPr>
              <a:spLocks noChangeShapeType="1"/>
            </p:cNvSpPr>
            <p:nvPr/>
          </p:nvSpPr>
          <p:spPr bwMode="auto">
            <a:xfrm>
              <a:off x="5018" y="2128"/>
              <a:ext cx="0" cy="1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58" name="Line 46"/>
            <p:cNvSpPr>
              <a:spLocks noChangeShapeType="1"/>
            </p:cNvSpPr>
            <p:nvPr/>
          </p:nvSpPr>
          <p:spPr bwMode="auto">
            <a:xfrm>
              <a:off x="5042" y="2128"/>
              <a:ext cx="1" cy="1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59" name="Line 47"/>
            <p:cNvSpPr>
              <a:spLocks noChangeShapeType="1"/>
            </p:cNvSpPr>
            <p:nvPr/>
          </p:nvSpPr>
          <p:spPr bwMode="auto">
            <a:xfrm>
              <a:off x="5067" y="2128"/>
              <a:ext cx="0" cy="1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60" name="Line 48"/>
            <p:cNvSpPr>
              <a:spLocks noChangeShapeType="1"/>
            </p:cNvSpPr>
            <p:nvPr/>
          </p:nvSpPr>
          <p:spPr bwMode="auto">
            <a:xfrm>
              <a:off x="5093" y="2128"/>
              <a:ext cx="0" cy="1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61" name="Line 49"/>
            <p:cNvSpPr>
              <a:spLocks noChangeShapeType="1"/>
            </p:cNvSpPr>
            <p:nvPr/>
          </p:nvSpPr>
          <p:spPr bwMode="auto">
            <a:xfrm>
              <a:off x="5144" y="2128"/>
              <a:ext cx="0" cy="1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62" name="Line 50"/>
            <p:cNvSpPr>
              <a:spLocks noChangeShapeType="1"/>
            </p:cNvSpPr>
            <p:nvPr/>
          </p:nvSpPr>
          <p:spPr bwMode="auto">
            <a:xfrm>
              <a:off x="5168" y="2128"/>
              <a:ext cx="1" cy="1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63" name="Line 51"/>
            <p:cNvSpPr>
              <a:spLocks noChangeShapeType="1"/>
            </p:cNvSpPr>
            <p:nvPr/>
          </p:nvSpPr>
          <p:spPr bwMode="auto">
            <a:xfrm>
              <a:off x="5192" y="2128"/>
              <a:ext cx="0" cy="1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64" name="Line 52"/>
            <p:cNvSpPr>
              <a:spLocks noChangeShapeType="1"/>
            </p:cNvSpPr>
            <p:nvPr/>
          </p:nvSpPr>
          <p:spPr bwMode="auto">
            <a:xfrm>
              <a:off x="5218" y="2128"/>
              <a:ext cx="1" cy="1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65" name="Line 53"/>
            <p:cNvSpPr>
              <a:spLocks noChangeShapeType="1"/>
            </p:cNvSpPr>
            <p:nvPr/>
          </p:nvSpPr>
          <p:spPr bwMode="auto">
            <a:xfrm>
              <a:off x="5267" y="2128"/>
              <a:ext cx="1" cy="1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66" name="Line 54"/>
            <p:cNvSpPr>
              <a:spLocks noChangeShapeType="1"/>
            </p:cNvSpPr>
            <p:nvPr/>
          </p:nvSpPr>
          <p:spPr bwMode="auto">
            <a:xfrm>
              <a:off x="5293" y="2128"/>
              <a:ext cx="0" cy="1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67" name="Line 55"/>
            <p:cNvSpPr>
              <a:spLocks noChangeShapeType="1"/>
            </p:cNvSpPr>
            <p:nvPr/>
          </p:nvSpPr>
          <p:spPr bwMode="auto">
            <a:xfrm>
              <a:off x="5318" y="2128"/>
              <a:ext cx="0" cy="1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68" name="Line 56"/>
            <p:cNvSpPr>
              <a:spLocks noChangeShapeType="1"/>
            </p:cNvSpPr>
            <p:nvPr/>
          </p:nvSpPr>
          <p:spPr bwMode="auto">
            <a:xfrm>
              <a:off x="5342" y="2128"/>
              <a:ext cx="1" cy="1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69" name="Line 57"/>
            <p:cNvSpPr>
              <a:spLocks noChangeShapeType="1"/>
            </p:cNvSpPr>
            <p:nvPr/>
          </p:nvSpPr>
          <p:spPr bwMode="auto">
            <a:xfrm>
              <a:off x="5393" y="2128"/>
              <a:ext cx="0" cy="1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70" name="Line 58"/>
            <p:cNvSpPr>
              <a:spLocks noChangeShapeType="1"/>
            </p:cNvSpPr>
            <p:nvPr/>
          </p:nvSpPr>
          <p:spPr bwMode="auto">
            <a:xfrm>
              <a:off x="5419" y="2128"/>
              <a:ext cx="0" cy="1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71" name="Line 59"/>
            <p:cNvSpPr>
              <a:spLocks noChangeShapeType="1"/>
            </p:cNvSpPr>
            <p:nvPr/>
          </p:nvSpPr>
          <p:spPr bwMode="auto">
            <a:xfrm>
              <a:off x="5444" y="2128"/>
              <a:ext cx="0" cy="1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72" name="Line 60"/>
            <p:cNvSpPr>
              <a:spLocks noChangeShapeType="1"/>
            </p:cNvSpPr>
            <p:nvPr/>
          </p:nvSpPr>
          <p:spPr bwMode="auto">
            <a:xfrm>
              <a:off x="5467" y="2128"/>
              <a:ext cx="1" cy="1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73" name="Line 61"/>
            <p:cNvSpPr>
              <a:spLocks noChangeShapeType="1"/>
            </p:cNvSpPr>
            <p:nvPr/>
          </p:nvSpPr>
          <p:spPr bwMode="auto">
            <a:xfrm>
              <a:off x="5518" y="2128"/>
              <a:ext cx="1" cy="1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74" name="Line 62"/>
            <p:cNvSpPr>
              <a:spLocks noChangeShapeType="1"/>
            </p:cNvSpPr>
            <p:nvPr/>
          </p:nvSpPr>
          <p:spPr bwMode="auto">
            <a:xfrm>
              <a:off x="5543" y="2128"/>
              <a:ext cx="0" cy="1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75" name="Line 63"/>
            <p:cNvSpPr>
              <a:spLocks noChangeShapeType="1"/>
            </p:cNvSpPr>
            <p:nvPr/>
          </p:nvSpPr>
          <p:spPr bwMode="auto">
            <a:xfrm>
              <a:off x="5569" y="2128"/>
              <a:ext cx="0" cy="1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76" name="Line 64"/>
            <p:cNvSpPr>
              <a:spLocks noChangeShapeType="1"/>
            </p:cNvSpPr>
            <p:nvPr/>
          </p:nvSpPr>
          <p:spPr bwMode="auto">
            <a:xfrm>
              <a:off x="3866" y="2128"/>
              <a:ext cx="0" cy="16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77" name="Line 65"/>
            <p:cNvSpPr>
              <a:spLocks noChangeShapeType="1"/>
            </p:cNvSpPr>
            <p:nvPr/>
          </p:nvSpPr>
          <p:spPr bwMode="auto">
            <a:xfrm>
              <a:off x="3991" y="2128"/>
              <a:ext cx="0" cy="16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78" name="Line 66"/>
            <p:cNvSpPr>
              <a:spLocks noChangeShapeType="1"/>
            </p:cNvSpPr>
            <p:nvPr/>
          </p:nvSpPr>
          <p:spPr bwMode="auto">
            <a:xfrm>
              <a:off x="4117" y="2128"/>
              <a:ext cx="0" cy="16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79" name="Line 67"/>
            <p:cNvSpPr>
              <a:spLocks noChangeShapeType="1"/>
            </p:cNvSpPr>
            <p:nvPr/>
          </p:nvSpPr>
          <p:spPr bwMode="auto">
            <a:xfrm>
              <a:off x="4239" y="2128"/>
              <a:ext cx="1" cy="16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80" name="Line 68"/>
            <p:cNvSpPr>
              <a:spLocks noChangeShapeType="1"/>
            </p:cNvSpPr>
            <p:nvPr/>
          </p:nvSpPr>
          <p:spPr bwMode="auto">
            <a:xfrm>
              <a:off x="4365" y="2128"/>
              <a:ext cx="1" cy="16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81" name="Line 69"/>
            <p:cNvSpPr>
              <a:spLocks noChangeShapeType="1"/>
            </p:cNvSpPr>
            <p:nvPr/>
          </p:nvSpPr>
          <p:spPr bwMode="auto">
            <a:xfrm>
              <a:off x="4491" y="2128"/>
              <a:ext cx="0" cy="16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82" name="Line 70"/>
            <p:cNvSpPr>
              <a:spLocks noChangeShapeType="1"/>
            </p:cNvSpPr>
            <p:nvPr/>
          </p:nvSpPr>
          <p:spPr bwMode="auto">
            <a:xfrm>
              <a:off x="4617" y="2128"/>
              <a:ext cx="0" cy="16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83" name="Line 71"/>
            <p:cNvSpPr>
              <a:spLocks noChangeShapeType="1"/>
            </p:cNvSpPr>
            <p:nvPr/>
          </p:nvSpPr>
          <p:spPr bwMode="auto">
            <a:xfrm>
              <a:off x="4742" y="2128"/>
              <a:ext cx="0" cy="16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84" name="Line 72"/>
            <p:cNvSpPr>
              <a:spLocks noChangeShapeType="1"/>
            </p:cNvSpPr>
            <p:nvPr/>
          </p:nvSpPr>
          <p:spPr bwMode="auto">
            <a:xfrm>
              <a:off x="4868" y="2128"/>
              <a:ext cx="0" cy="16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85" name="Line 73"/>
            <p:cNvSpPr>
              <a:spLocks noChangeShapeType="1"/>
            </p:cNvSpPr>
            <p:nvPr/>
          </p:nvSpPr>
          <p:spPr bwMode="auto">
            <a:xfrm>
              <a:off x="4991" y="2128"/>
              <a:ext cx="1" cy="16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86" name="Line 74"/>
            <p:cNvSpPr>
              <a:spLocks noChangeShapeType="1"/>
            </p:cNvSpPr>
            <p:nvPr/>
          </p:nvSpPr>
          <p:spPr bwMode="auto">
            <a:xfrm>
              <a:off x="5117" y="2128"/>
              <a:ext cx="1" cy="16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87" name="Line 75"/>
            <p:cNvSpPr>
              <a:spLocks noChangeShapeType="1"/>
            </p:cNvSpPr>
            <p:nvPr/>
          </p:nvSpPr>
          <p:spPr bwMode="auto">
            <a:xfrm>
              <a:off x="5242" y="2128"/>
              <a:ext cx="1" cy="16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88" name="Line 76"/>
            <p:cNvSpPr>
              <a:spLocks noChangeShapeType="1"/>
            </p:cNvSpPr>
            <p:nvPr/>
          </p:nvSpPr>
          <p:spPr bwMode="auto">
            <a:xfrm>
              <a:off x="5368" y="2128"/>
              <a:ext cx="1" cy="16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89" name="Line 77"/>
            <p:cNvSpPr>
              <a:spLocks noChangeShapeType="1"/>
            </p:cNvSpPr>
            <p:nvPr/>
          </p:nvSpPr>
          <p:spPr bwMode="auto">
            <a:xfrm>
              <a:off x="5494" y="2128"/>
              <a:ext cx="0" cy="16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90" name="Line 78"/>
            <p:cNvSpPr>
              <a:spLocks noChangeShapeType="1"/>
            </p:cNvSpPr>
            <p:nvPr/>
          </p:nvSpPr>
          <p:spPr bwMode="auto">
            <a:xfrm flipH="1">
              <a:off x="3787" y="2127"/>
              <a:ext cx="16" cy="0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91" name="Line 79"/>
            <p:cNvSpPr>
              <a:spLocks noChangeShapeType="1"/>
            </p:cNvSpPr>
            <p:nvPr/>
          </p:nvSpPr>
          <p:spPr bwMode="auto">
            <a:xfrm flipV="1">
              <a:off x="3811" y="2118"/>
              <a:ext cx="0" cy="9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92" name="Line 80"/>
            <p:cNvSpPr>
              <a:spLocks noChangeShapeType="1"/>
            </p:cNvSpPr>
            <p:nvPr/>
          </p:nvSpPr>
          <p:spPr bwMode="auto">
            <a:xfrm flipV="1">
              <a:off x="3812" y="2121"/>
              <a:ext cx="1" cy="6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93" name="Line 81"/>
            <p:cNvSpPr>
              <a:spLocks noChangeShapeType="1"/>
            </p:cNvSpPr>
            <p:nvPr/>
          </p:nvSpPr>
          <p:spPr bwMode="auto">
            <a:xfrm flipV="1">
              <a:off x="3828" y="2125"/>
              <a:ext cx="0" cy="2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94" name="Line 82"/>
            <p:cNvSpPr>
              <a:spLocks noChangeShapeType="1"/>
            </p:cNvSpPr>
            <p:nvPr/>
          </p:nvSpPr>
          <p:spPr bwMode="auto">
            <a:xfrm flipV="1">
              <a:off x="3835" y="2119"/>
              <a:ext cx="1" cy="8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95" name="Line 83"/>
            <p:cNvSpPr>
              <a:spLocks noChangeShapeType="1"/>
            </p:cNvSpPr>
            <p:nvPr/>
          </p:nvSpPr>
          <p:spPr bwMode="auto">
            <a:xfrm flipV="1">
              <a:off x="3839" y="2029"/>
              <a:ext cx="0" cy="98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96" name="Line 84"/>
            <p:cNvSpPr>
              <a:spLocks noChangeShapeType="1"/>
            </p:cNvSpPr>
            <p:nvPr/>
          </p:nvSpPr>
          <p:spPr bwMode="auto">
            <a:xfrm flipV="1">
              <a:off x="3841" y="2101"/>
              <a:ext cx="0" cy="26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97" name="Line 85"/>
            <p:cNvSpPr>
              <a:spLocks noChangeShapeType="1"/>
            </p:cNvSpPr>
            <p:nvPr/>
          </p:nvSpPr>
          <p:spPr bwMode="auto">
            <a:xfrm flipV="1">
              <a:off x="3842" y="2125"/>
              <a:ext cx="1" cy="2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98" name="Line 86"/>
            <p:cNvSpPr>
              <a:spLocks noChangeShapeType="1"/>
            </p:cNvSpPr>
            <p:nvPr/>
          </p:nvSpPr>
          <p:spPr bwMode="auto">
            <a:xfrm flipV="1">
              <a:off x="3856" y="2114"/>
              <a:ext cx="0" cy="13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99" name="Line 87"/>
            <p:cNvSpPr>
              <a:spLocks noChangeShapeType="1"/>
            </p:cNvSpPr>
            <p:nvPr/>
          </p:nvSpPr>
          <p:spPr bwMode="auto">
            <a:xfrm flipV="1">
              <a:off x="3858" y="2116"/>
              <a:ext cx="0" cy="1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00" name="Line 88"/>
            <p:cNvSpPr>
              <a:spLocks noChangeShapeType="1"/>
            </p:cNvSpPr>
            <p:nvPr/>
          </p:nvSpPr>
          <p:spPr bwMode="auto">
            <a:xfrm flipV="1">
              <a:off x="3863" y="2119"/>
              <a:ext cx="1" cy="8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01" name="Line 89"/>
            <p:cNvSpPr>
              <a:spLocks noChangeShapeType="1"/>
            </p:cNvSpPr>
            <p:nvPr/>
          </p:nvSpPr>
          <p:spPr bwMode="auto">
            <a:xfrm flipV="1">
              <a:off x="3876" y="2025"/>
              <a:ext cx="1" cy="102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02" name="Line 90"/>
            <p:cNvSpPr>
              <a:spLocks noChangeShapeType="1"/>
            </p:cNvSpPr>
            <p:nvPr/>
          </p:nvSpPr>
          <p:spPr bwMode="auto">
            <a:xfrm flipV="1">
              <a:off x="3878" y="2110"/>
              <a:ext cx="0" cy="17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03" name="Line 91"/>
            <p:cNvSpPr>
              <a:spLocks noChangeShapeType="1"/>
            </p:cNvSpPr>
            <p:nvPr/>
          </p:nvSpPr>
          <p:spPr bwMode="auto">
            <a:xfrm flipV="1">
              <a:off x="3882" y="2116"/>
              <a:ext cx="1" cy="1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04" name="Line 92"/>
            <p:cNvSpPr>
              <a:spLocks noChangeShapeType="1"/>
            </p:cNvSpPr>
            <p:nvPr/>
          </p:nvSpPr>
          <p:spPr bwMode="auto">
            <a:xfrm flipV="1">
              <a:off x="3890" y="2110"/>
              <a:ext cx="0" cy="17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05" name="Line 93"/>
            <p:cNvSpPr>
              <a:spLocks noChangeShapeType="1"/>
            </p:cNvSpPr>
            <p:nvPr/>
          </p:nvSpPr>
          <p:spPr bwMode="auto">
            <a:xfrm flipV="1">
              <a:off x="3897" y="2109"/>
              <a:ext cx="0" cy="18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06" name="Line 94"/>
            <p:cNvSpPr>
              <a:spLocks noChangeShapeType="1"/>
            </p:cNvSpPr>
            <p:nvPr/>
          </p:nvSpPr>
          <p:spPr bwMode="auto">
            <a:xfrm flipV="1">
              <a:off x="3907" y="2110"/>
              <a:ext cx="0" cy="17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07" name="Line 95"/>
            <p:cNvSpPr>
              <a:spLocks noChangeShapeType="1"/>
            </p:cNvSpPr>
            <p:nvPr/>
          </p:nvSpPr>
          <p:spPr bwMode="auto">
            <a:xfrm flipV="1">
              <a:off x="3943" y="2097"/>
              <a:ext cx="0" cy="30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08" name="Line 96"/>
            <p:cNvSpPr>
              <a:spLocks noChangeShapeType="1"/>
            </p:cNvSpPr>
            <p:nvPr/>
          </p:nvSpPr>
          <p:spPr bwMode="auto">
            <a:xfrm flipV="1">
              <a:off x="3944" y="2064"/>
              <a:ext cx="0" cy="63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09" name="Line 97"/>
            <p:cNvSpPr>
              <a:spLocks noChangeShapeType="1"/>
            </p:cNvSpPr>
            <p:nvPr/>
          </p:nvSpPr>
          <p:spPr bwMode="auto">
            <a:xfrm flipV="1">
              <a:off x="3945" y="2103"/>
              <a:ext cx="1" cy="24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10" name="Line 98"/>
            <p:cNvSpPr>
              <a:spLocks noChangeShapeType="1"/>
            </p:cNvSpPr>
            <p:nvPr/>
          </p:nvSpPr>
          <p:spPr bwMode="auto">
            <a:xfrm flipV="1">
              <a:off x="3957" y="2107"/>
              <a:ext cx="0" cy="20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11" name="Line 99"/>
            <p:cNvSpPr>
              <a:spLocks noChangeShapeType="1"/>
            </p:cNvSpPr>
            <p:nvPr/>
          </p:nvSpPr>
          <p:spPr bwMode="auto">
            <a:xfrm flipV="1">
              <a:off x="3976" y="2109"/>
              <a:ext cx="0" cy="18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12" name="Line 100"/>
            <p:cNvSpPr>
              <a:spLocks noChangeShapeType="1"/>
            </p:cNvSpPr>
            <p:nvPr/>
          </p:nvSpPr>
          <p:spPr bwMode="auto">
            <a:xfrm flipV="1">
              <a:off x="3978" y="2063"/>
              <a:ext cx="0" cy="64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13" name="Line 101"/>
            <p:cNvSpPr>
              <a:spLocks noChangeShapeType="1"/>
            </p:cNvSpPr>
            <p:nvPr/>
          </p:nvSpPr>
          <p:spPr bwMode="auto">
            <a:xfrm flipV="1">
              <a:off x="3983" y="2116"/>
              <a:ext cx="1" cy="1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14" name="Line 102"/>
            <p:cNvSpPr>
              <a:spLocks noChangeShapeType="1"/>
            </p:cNvSpPr>
            <p:nvPr/>
          </p:nvSpPr>
          <p:spPr bwMode="auto">
            <a:xfrm flipV="1">
              <a:off x="3999" y="1969"/>
              <a:ext cx="1" cy="158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15" name="Line 103"/>
            <p:cNvSpPr>
              <a:spLocks noChangeShapeType="1"/>
            </p:cNvSpPr>
            <p:nvPr/>
          </p:nvSpPr>
          <p:spPr bwMode="auto">
            <a:xfrm flipV="1">
              <a:off x="4002" y="2094"/>
              <a:ext cx="0" cy="33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16" name="Line 104"/>
            <p:cNvSpPr>
              <a:spLocks noChangeShapeType="1"/>
            </p:cNvSpPr>
            <p:nvPr/>
          </p:nvSpPr>
          <p:spPr bwMode="auto">
            <a:xfrm flipV="1">
              <a:off x="4015" y="2107"/>
              <a:ext cx="0" cy="20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17" name="Line 105"/>
            <p:cNvSpPr>
              <a:spLocks noChangeShapeType="1"/>
            </p:cNvSpPr>
            <p:nvPr/>
          </p:nvSpPr>
          <p:spPr bwMode="auto">
            <a:xfrm flipV="1">
              <a:off x="4017" y="2116"/>
              <a:ext cx="0" cy="1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18" name="Line 106"/>
            <p:cNvSpPr>
              <a:spLocks noChangeShapeType="1"/>
            </p:cNvSpPr>
            <p:nvPr/>
          </p:nvSpPr>
          <p:spPr bwMode="auto">
            <a:xfrm flipV="1">
              <a:off x="4030" y="2116"/>
              <a:ext cx="1" cy="1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19" name="Line 107"/>
            <p:cNvSpPr>
              <a:spLocks noChangeShapeType="1"/>
            </p:cNvSpPr>
            <p:nvPr/>
          </p:nvSpPr>
          <p:spPr bwMode="auto">
            <a:xfrm flipV="1">
              <a:off x="4054" y="2114"/>
              <a:ext cx="0" cy="13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20" name="Line 108"/>
            <p:cNvSpPr>
              <a:spLocks noChangeShapeType="1"/>
            </p:cNvSpPr>
            <p:nvPr/>
          </p:nvSpPr>
          <p:spPr bwMode="auto">
            <a:xfrm flipV="1">
              <a:off x="4056" y="2038"/>
              <a:ext cx="1" cy="89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21" name="Line 109"/>
            <p:cNvSpPr>
              <a:spLocks noChangeShapeType="1"/>
            </p:cNvSpPr>
            <p:nvPr/>
          </p:nvSpPr>
          <p:spPr bwMode="auto">
            <a:xfrm flipV="1">
              <a:off x="4066" y="2091"/>
              <a:ext cx="0" cy="36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22" name="Line 110"/>
            <p:cNvSpPr>
              <a:spLocks noChangeShapeType="1"/>
            </p:cNvSpPr>
            <p:nvPr/>
          </p:nvSpPr>
          <p:spPr bwMode="auto">
            <a:xfrm flipV="1">
              <a:off x="4067" y="2125"/>
              <a:ext cx="1" cy="2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23" name="Line 111"/>
            <p:cNvSpPr>
              <a:spLocks noChangeShapeType="1"/>
            </p:cNvSpPr>
            <p:nvPr/>
          </p:nvSpPr>
          <p:spPr bwMode="auto">
            <a:xfrm flipV="1">
              <a:off x="4090" y="2110"/>
              <a:ext cx="0" cy="17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24" name="Line 112"/>
            <p:cNvSpPr>
              <a:spLocks noChangeShapeType="1"/>
            </p:cNvSpPr>
            <p:nvPr/>
          </p:nvSpPr>
          <p:spPr bwMode="auto">
            <a:xfrm flipV="1">
              <a:off x="4094" y="2118"/>
              <a:ext cx="1" cy="9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25" name="Line 113"/>
            <p:cNvSpPr>
              <a:spLocks noChangeShapeType="1"/>
            </p:cNvSpPr>
            <p:nvPr/>
          </p:nvSpPr>
          <p:spPr bwMode="auto">
            <a:xfrm flipV="1">
              <a:off x="4098" y="2107"/>
              <a:ext cx="0" cy="20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26" name="Line 114"/>
            <p:cNvSpPr>
              <a:spLocks noChangeShapeType="1"/>
            </p:cNvSpPr>
            <p:nvPr/>
          </p:nvSpPr>
          <p:spPr bwMode="auto">
            <a:xfrm flipV="1">
              <a:off x="4111" y="2110"/>
              <a:ext cx="0" cy="17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27" name="Line 115"/>
            <p:cNvSpPr>
              <a:spLocks noChangeShapeType="1"/>
            </p:cNvSpPr>
            <p:nvPr/>
          </p:nvSpPr>
          <p:spPr bwMode="auto">
            <a:xfrm flipV="1">
              <a:off x="4126" y="2119"/>
              <a:ext cx="0" cy="8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28" name="Line 116"/>
            <p:cNvSpPr>
              <a:spLocks noChangeShapeType="1"/>
            </p:cNvSpPr>
            <p:nvPr/>
          </p:nvSpPr>
          <p:spPr bwMode="auto">
            <a:xfrm flipV="1">
              <a:off x="4130" y="2004"/>
              <a:ext cx="0" cy="123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29" name="Line 117"/>
            <p:cNvSpPr>
              <a:spLocks noChangeShapeType="1"/>
            </p:cNvSpPr>
            <p:nvPr/>
          </p:nvSpPr>
          <p:spPr bwMode="auto">
            <a:xfrm flipV="1">
              <a:off x="4132" y="2107"/>
              <a:ext cx="0" cy="20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30" name="Line 118"/>
            <p:cNvSpPr>
              <a:spLocks noChangeShapeType="1"/>
            </p:cNvSpPr>
            <p:nvPr/>
          </p:nvSpPr>
          <p:spPr bwMode="auto">
            <a:xfrm flipV="1">
              <a:off x="4161" y="2114"/>
              <a:ext cx="1" cy="13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31" name="Line 119"/>
            <p:cNvSpPr>
              <a:spLocks noChangeShapeType="1"/>
            </p:cNvSpPr>
            <p:nvPr/>
          </p:nvSpPr>
          <p:spPr bwMode="auto">
            <a:xfrm flipV="1">
              <a:off x="4165" y="2116"/>
              <a:ext cx="1" cy="1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32" name="Line 120"/>
            <p:cNvSpPr>
              <a:spLocks noChangeShapeType="1"/>
            </p:cNvSpPr>
            <p:nvPr/>
          </p:nvSpPr>
          <p:spPr bwMode="auto">
            <a:xfrm flipV="1">
              <a:off x="4175" y="2100"/>
              <a:ext cx="0" cy="27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33" name="Line 121"/>
            <p:cNvSpPr>
              <a:spLocks noChangeShapeType="1"/>
            </p:cNvSpPr>
            <p:nvPr/>
          </p:nvSpPr>
          <p:spPr bwMode="auto">
            <a:xfrm flipV="1">
              <a:off x="4182" y="2110"/>
              <a:ext cx="0" cy="17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34" name="Line 122"/>
            <p:cNvSpPr>
              <a:spLocks noChangeShapeType="1"/>
            </p:cNvSpPr>
            <p:nvPr/>
          </p:nvSpPr>
          <p:spPr bwMode="auto">
            <a:xfrm flipV="1">
              <a:off x="4205" y="2008"/>
              <a:ext cx="0" cy="119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35" name="Line 123"/>
            <p:cNvSpPr>
              <a:spLocks noChangeShapeType="1"/>
            </p:cNvSpPr>
            <p:nvPr/>
          </p:nvSpPr>
          <p:spPr bwMode="auto">
            <a:xfrm flipV="1">
              <a:off x="4206" y="1969"/>
              <a:ext cx="1" cy="158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36" name="Line 124"/>
            <p:cNvSpPr>
              <a:spLocks noChangeShapeType="1"/>
            </p:cNvSpPr>
            <p:nvPr/>
          </p:nvSpPr>
          <p:spPr bwMode="auto">
            <a:xfrm flipV="1">
              <a:off x="4208" y="2107"/>
              <a:ext cx="0" cy="20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37" name="Line 125"/>
            <p:cNvSpPr>
              <a:spLocks noChangeShapeType="1"/>
            </p:cNvSpPr>
            <p:nvPr/>
          </p:nvSpPr>
          <p:spPr bwMode="auto">
            <a:xfrm flipV="1">
              <a:off x="4235" y="1910"/>
              <a:ext cx="0" cy="217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38" name="Line 126"/>
            <p:cNvSpPr>
              <a:spLocks noChangeShapeType="1"/>
            </p:cNvSpPr>
            <p:nvPr/>
          </p:nvSpPr>
          <p:spPr bwMode="auto">
            <a:xfrm flipV="1">
              <a:off x="4236" y="2087"/>
              <a:ext cx="0" cy="40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39" name="Line 127"/>
            <p:cNvSpPr>
              <a:spLocks noChangeShapeType="1"/>
            </p:cNvSpPr>
            <p:nvPr/>
          </p:nvSpPr>
          <p:spPr bwMode="auto">
            <a:xfrm flipV="1">
              <a:off x="4242" y="2113"/>
              <a:ext cx="0" cy="14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40" name="Line 128"/>
            <p:cNvSpPr>
              <a:spLocks noChangeShapeType="1"/>
            </p:cNvSpPr>
            <p:nvPr/>
          </p:nvSpPr>
          <p:spPr bwMode="auto">
            <a:xfrm flipV="1">
              <a:off x="4252" y="2113"/>
              <a:ext cx="0" cy="14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41" name="Line 129"/>
            <p:cNvSpPr>
              <a:spLocks noChangeShapeType="1"/>
            </p:cNvSpPr>
            <p:nvPr/>
          </p:nvSpPr>
          <p:spPr bwMode="auto">
            <a:xfrm flipV="1">
              <a:off x="4255" y="2114"/>
              <a:ext cx="0" cy="13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42" name="Line 130"/>
            <p:cNvSpPr>
              <a:spLocks noChangeShapeType="1"/>
            </p:cNvSpPr>
            <p:nvPr/>
          </p:nvSpPr>
          <p:spPr bwMode="auto">
            <a:xfrm flipV="1">
              <a:off x="4264" y="2119"/>
              <a:ext cx="1" cy="8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43" name="Line 131"/>
            <p:cNvSpPr>
              <a:spLocks noChangeShapeType="1"/>
            </p:cNvSpPr>
            <p:nvPr/>
          </p:nvSpPr>
          <p:spPr bwMode="auto">
            <a:xfrm flipV="1">
              <a:off x="4270" y="2123"/>
              <a:ext cx="1" cy="4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44" name="Line 132"/>
            <p:cNvSpPr>
              <a:spLocks noChangeShapeType="1"/>
            </p:cNvSpPr>
            <p:nvPr/>
          </p:nvSpPr>
          <p:spPr bwMode="auto">
            <a:xfrm flipV="1">
              <a:off x="4277" y="2125"/>
              <a:ext cx="1" cy="2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45" name="Line 133"/>
            <p:cNvSpPr>
              <a:spLocks noChangeShapeType="1"/>
            </p:cNvSpPr>
            <p:nvPr/>
          </p:nvSpPr>
          <p:spPr bwMode="auto">
            <a:xfrm flipV="1">
              <a:off x="4287" y="2125"/>
              <a:ext cx="0" cy="2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46" name="Line 134"/>
            <p:cNvSpPr>
              <a:spLocks noChangeShapeType="1"/>
            </p:cNvSpPr>
            <p:nvPr/>
          </p:nvSpPr>
          <p:spPr bwMode="auto">
            <a:xfrm flipV="1">
              <a:off x="4292" y="2097"/>
              <a:ext cx="1" cy="30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47" name="Line 135"/>
            <p:cNvSpPr>
              <a:spLocks noChangeShapeType="1"/>
            </p:cNvSpPr>
            <p:nvPr/>
          </p:nvSpPr>
          <p:spPr bwMode="auto">
            <a:xfrm flipV="1">
              <a:off x="4304" y="1990"/>
              <a:ext cx="0" cy="137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48" name="Line 136"/>
            <p:cNvSpPr>
              <a:spLocks noChangeShapeType="1"/>
            </p:cNvSpPr>
            <p:nvPr/>
          </p:nvSpPr>
          <p:spPr bwMode="auto">
            <a:xfrm flipV="1">
              <a:off x="4306" y="2105"/>
              <a:ext cx="1" cy="22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49" name="Line 137"/>
            <p:cNvSpPr>
              <a:spLocks noChangeShapeType="1"/>
            </p:cNvSpPr>
            <p:nvPr/>
          </p:nvSpPr>
          <p:spPr bwMode="auto">
            <a:xfrm flipV="1">
              <a:off x="4311" y="2105"/>
              <a:ext cx="1" cy="22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50" name="Line 138"/>
            <p:cNvSpPr>
              <a:spLocks noChangeShapeType="1"/>
            </p:cNvSpPr>
            <p:nvPr/>
          </p:nvSpPr>
          <p:spPr bwMode="auto">
            <a:xfrm flipV="1">
              <a:off x="4313" y="2105"/>
              <a:ext cx="0" cy="22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51" name="Line 139"/>
            <p:cNvSpPr>
              <a:spLocks noChangeShapeType="1"/>
            </p:cNvSpPr>
            <p:nvPr/>
          </p:nvSpPr>
          <p:spPr bwMode="auto">
            <a:xfrm flipV="1">
              <a:off x="4321" y="2121"/>
              <a:ext cx="0" cy="6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52" name="Line 140"/>
            <p:cNvSpPr>
              <a:spLocks noChangeShapeType="1"/>
            </p:cNvSpPr>
            <p:nvPr/>
          </p:nvSpPr>
          <p:spPr bwMode="auto">
            <a:xfrm flipV="1">
              <a:off x="4332" y="2011"/>
              <a:ext cx="0" cy="116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53" name="Line 141"/>
            <p:cNvSpPr>
              <a:spLocks noChangeShapeType="1"/>
            </p:cNvSpPr>
            <p:nvPr/>
          </p:nvSpPr>
          <p:spPr bwMode="auto">
            <a:xfrm flipV="1">
              <a:off x="4334" y="1688"/>
              <a:ext cx="0" cy="439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54" name="Line 142"/>
            <p:cNvSpPr>
              <a:spLocks noChangeShapeType="1"/>
            </p:cNvSpPr>
            <p:nvPr/>
          </p:nvSpPr>
          <p:spPr bwMode="auto">
            <a:xfrm flipV="1">
              <a:off x="4336" y="2085"/>
              <a:ext cx="0" cy="42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55" name="Line 143"/>
            <p:cNvSpPr>
              <a:spLocks noChangeShapeType="1"/>
            </p:cNvSpPr>
            <p:nvPr/>
          </p:nvSpPr>
          <p:spPr bwMode="auto">
            <a:xfrm flipV="1">
              <a:off x="4362" y="2116"/>
              <a:ext cx="0" cy="1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56" name="Line 144"/>
            <p:cNvSpPr>
              <a:spLocks noChangeShapeType="1"/>
            </p:cNvSpPr>
            <p:nvPr/>
          </p:nvSpPr>
          <p:spPr bwMode="auto">
            <a:xfrm flipV="1">
              <a:off x="4365" y="1945"/>
              <a:ext cx="1" cy="182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57" name="Line 145"/>
            <p:cNvSpPr>
              <a:spLocks noChangeShapeType="1"/>
            </p:cNvSpPr>
            <p:nvPr/>
          </p:nvSpPr>
          <p:spPr bwMode="auto">
            <a:xfrm flipV="1">
              <a:off x="4377" y="2105"/>
              <a:ext cx="0" cy="22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58" name="Line 146"/>
            <p:cNvSpPr>
              <a:spLocks noChangeShapeType="1"/>
            </p:cNvSpPr>
            <p:nvPr/>
          </p:nvSpPr>
          <p:spPr bwMode="auto">
            <a:xfrm flipV="1">
              <a:off x="4378" y="2101"/>
              <a:ext cx="1" cy="26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59" name="Line 147"/>
            <p:cNvSpPr>
              <a:spLocks noChangeShapeType="1"/>
            </p:cNvSpPr>
            <p:nvPr/>
          </p:nvSpPr>
          <p:spPr bwMode="auto">
            <a:xfrm flipV="1">
              <a:off x="4395" y="2109"/>
              <a:ext cx="1" cy="18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60" name="Line 148"/>
            <p:cNvSpPr>
              <a:spLocks noChangeShapeType="1"/>
            </p:cNvSpPr>
            <p:nvPr/>
          </p:nvSpPr>
          <p:spPr bwMode="auto">
            <a:xfrm flipV="1">
              <a:off x="4398" y="2105"/>
              <a:ext cx="0" cy="22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61" name="Line 149"/>
            <p:cNvSpPr>
              <a:spLocks noChangeShapeType="1"/>
            </p:cNvSpPr>
            <p:nvPr/>
          </p:nvSpPr>
          <p:spPr bwMode="auto">
            <a:xfrm flipV="1">
              <a:off x="4429" y="2119"/>
              <a:ext cx="0" cy="8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62" name="Line 150"/>
            <p:cNvSpPr>
              <a:spLocks noChangeShapeType="1"/>
            </p:cNvSpPr>
            <p:nvPr/>
          </p:nvSpPr>
          <p:spPr bwMode="auto">
            <a:xfrm flipV="1">
              <a:off x="4435" y="2105"/>
              <a:ext cx="1" cy="22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63" name="Line 151"/>
            <p:cNvSpPr>
              <a:spLocks noChangeShapeType="1"/>
            </p:cNvSpPr>
            <p:nvPr/>
          </p:nvSpPr>
          <p:spPr bwMode="auto">
            <a:xfrm flipV="1">
              <a:off x="4448" y="2110"/>
              <a:ext cx="0" cy="17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64" name="Line 152"/>
            <p:cNvSpPr>
              <a:spLocks noChangeShapeType="1"/>
            </p:cNvSpPr>
            <p:nvPr/>
          </p:nvSpPr>
          <p:spPr bwMode="auto">
            <a:xfrm flipV="1">
              <a:off x="4465" y="2098"/>
              <a:ext cx="0" cy="29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65" name="Line 153"/>
            <p:cNvSpPr>
              <a:spLocks noChangeShapeType="1"/>
            </p:cNvSpPr>
            <p:nvPr/>
          </p:nvSpPr>
          <p:spPr bwMode="auto">
            <a:xfrm flipV="1">
              <a:off x="4472" y="1746"/>
              <a:ext cx="1" cy="38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66" name="Line 154"/>
            <p:cNvSpPr>
              <a:spLocks noChangeShapeType="1"/>
            </p:cNvSpPr>
            <p:nvPr/>
          </p:nvSpPr>
          <p:spPr bwMode="auto">
            <a:xfrm flipV="1">
              <a:off x="4474" y="1396"/>
              <a:ext cx="1" cy="73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67" name="Line 155"/>
            <p:cNvSpPr>
              <a:spLocks noChangeShapeType="1"/>
            </p:cNvSpPr>
            <p:nvPr/>
          </p:nvSpPr>
          <p:spPr bwMode="auto">
            <a:xfrm flipV="1">
              <a:off x="4480" y="2107"/>
              <a:ext cx="0" cy="20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68" name="Line 156"/>
            <p:cNvSpPr>
              <a:spLocks noChangeShapeType="1"/>
            </p:cNvSpPr>
            <p:nvPr/>
          </p:nvSpPr>
          <p:spPr bwMode="auto">
            <a:xfrm flipV="1">
              <a:off x="4484" y="2110"/>
              <a:ext cx="0" cy="17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69" name="Line 157"/>
            <p:cNvSpPr>
              <a:spLocks noChangeShapeType="1"/>
            </p:cNvSpPr>
            <p:nvPr/>
          </p:nvSpPr>
          <p:spPr bwMode="auto">
            <a:xfrm flipV="1">
              <a:off x="4485" y="2085"/>
              <a:ext cx="1" cy="42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70" name="Line 158"/>
            <p:cNvSpPr>
              <a:spLocks noChangeShapeType="1"/>
            </p:cNvSpPr>
            <p:nvPr/>
          </p:nvSpPr>
          <p:spPr bwMode="auto">
            <a:xfrm flipV="1">
              <a:off x="4498" y="2109"/>
              <a:ext cx="1" cy="18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71" name="Line 159"/>
            <p:cNvSpPr>
              <a:spLocks noChangeShapeType="1"/>
            </p:cNvSpPr>
            <p:nvPr/>
          </p:nvSpPr>
          <p:spPr bwMode="auto">
            <a:xfrm flipV="1">
              <a:off x="4502" y="1531"/>
              <a:ext cx="1" cy="596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72" name="Line 160"/>
            <p:cNvSpPr>
              <a:spLocks noChangeShapeType="1"/>
            </p:cNvSpPr>
            <p:nvPr/>
          </p:nvSpPr>
          <p:spPr bwMode="auto">
            <a:xfrm flipV="1">
              <a:off x="4504" y="2026"/>
              <a:ext cx="1" cy="10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73" name="Line 161"/>
            <p:cNvSpPr>
              <a:spLocks noChangeShapeType="1"/>
            </p:cNvSpPr>
            <p:nvPr/>
          </p:nvSpPr>
          <p:spPr bwMode="auto">
            <a:xfrm flipV="1">
              <a:off x="4506" y="2119"/>
              <a:ext cx="0" cy="8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74" name="Line 162"/>
            <p:cNvSpPr>
              <a:spLocks noChangeShapeType="1"/>
            </p:cNvSpPr>
            <p:nvPr/>
          </p:nvSpPr>
          <p:spPr bwMode="auto">
            <a:xfrm flipV="1">
              <a:off x="4521" y="2071"/>
              <a:ext cx="0" cy="56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75" name="Line 163"/>
            <p:cNvSpPr>
              <a:spLocks noChangeShapeType="1"/>
            </p:cNvSpPr>
            <p:nvPr/>
          </p:nvSpPr>
          <p:spPr bwMode="auto">
            <a:xfrm flipV="1">
              <a:off x="4583" y="2110"/>
              <a:ext cx="0" cy="17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76" name="Line 164"/>
            <p:cNvSpPr>
              <a:spLocks noChangeShapeType="1"/>
            </p:cNvSpPr>
            <p:nvPr/>
          </p:nvSpPr>
          <p:spPr bwMode="auto">
            <a:xfrm flipV="1">
              <a:off x="4593" y="2113"/>
              <a:ext cx="0" cy="14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77" name="Line 165"/>
            <p:cNvSpPr>
              <a:spLocks noChangeShapeType="1"/>
            </p:cNvSpPr>
            <p:nvPr/>
          </p:nvSpPr>
          <p:spPr bwMode="auto">
            <a:xfrm flipV="1">
              <a:off x="4598" y="2113"/>
              <a:ext cx="1" cy="14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78" name="Line 166"/>
            <p:cNvSpPr>
              <a:spLocks noChangeShapeType="1"/>
            </p:cNvSpPr>
            <p:nvPr/>
          </p:nvSpPr>
          <p:spPr bwMode="auto">
            <a:xfrm flipV="1">
              <a:off x="4602" y="2114"/>
              <a:ext cx="0" cy="13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79" name="Line 167"/>
            <p:cNvSpPr>
              <a:spLocks noChangeShapeType="1"/>
            </p:cNvSpPr>
            <p:nvPr/>
          </p:nvSpPr>
          <p:spPr bwMode="auto">
            <a:xfrm flipV="1">
              <a:off x="4610" y="2114"/>
              <a:ext cx="0" cy="13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80" name="Line 168"/>
            <p:cNvSpPr>
              <a:spLocks noChangeShapeType="1"/>
            </p:cNvSpPr>
            <p:nvPr/>
          </p:nvSpPr>
          <p:spPr bwMode="auto">
            <a:xfrm flipV="1">
              <a:off x="4617" y="1817"/>
              <a:ext cx="0" cy="310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81" name="Line 169"/>
            <p:cNvSpPr>
              <a:spLocks noChangeShapeType="1"/>
            </p:cNvSpPr>
            <p:nvPr/>
          </p:nvSpPr>
          <p:spPr bwMode="auto">
            <a:xfrm flipV="1">
              <a:off x="4618" y="1563"/>
              <a:ext cx="0" cy="564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82" name="Line 170"/>
            <p:cNvSpPr>
              <a:spLocks noChangeShapeType="1"/>
            </p:cNvSpPr>
            <p:nvPr/>
          </p:nvSpPr>
          <p:spPr bwMode="auto">
            <a:xfrm flipV="1">
              <a:off x="4622" y="2125"/>
              <a:ext cx="0" cy="2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83" name="Line 171"/>
            <p:cNvSpPr>
              <a:spLocks noChangeShapeType="1"/>
            </p:cNvSpPr>
            <p:nvPr/>
          </p:nvSpPr>
          <p:spPr bwMode="auto">
            <a:xfrm flipV="1">
              <a:off x="4624" y="2109"/>
              <a:ext cx="0" cy="18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84" name="Line 172"/>
            <p:cNvSpPr>
              <a:spLocks noChangeShapeType="1"/>
            </p:cNvSpPr>
            <p:nvPr/>
          </p:nvSpPr>
          <p:spPr bwMode="auto">
            <a:xfrm flipV="1">
              <a:off x="4643" y="2063"/>
              <a:ext cx="0" cy="64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85" name="Line 173"/>
            <p:cNvSpPr>
              <a:spLocks noChangeShapeType="1"/>
            </p:cNvSpPr>
            <p:nvPr/>
          </p:nvSpPr>
          <p:spPr bwMode="auto">
            <a:xfrm flipV="1">
              <a:off x="4645" y="2100"/>
              <a:ext cx="0" cy="27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86" name="Line 174"/>
            <p:cNvSpPr>
              <a:spLocks noChangeShapeType="1"/>
            </p:cNvSpPr>
            <p:nvPr/>
          </p:nvSpPr>
          <p:spPr bwMode="auto">
            <a:xfrm flipV="1">
              <a:off x="4677" y="2098"/>
              <a:ext cx="0" cy="29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87" name="Line 175"/>
            <p:cNvSpPr>
              <a:spLocks noChangeShapeType="1"/>
            </p:cNvSpPr>
            <p:nvPr/>
          </p:nvSpPr>
          <p:spPr bwMode="auto">
            <a:xfrm flipV="1">
              <a:off x="4682" y="2091"/>
              <a:ext cx="1" cy="36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88" name="Line 176"/>
            <p:cNvSpPr>
              <a:spLocks noChangeShapeType="1"/>
            </p:cNvSpPr>
            <p:nvPr/>
          </p:nvSpPr>
          <p:spPr bwMode="auto">
            <a:xfrm flipV="1">
              <a:off x="4687" y="2098"/>
              <a:ext cx="0" cy="29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89" name="Line 177"/>
            <p:cNvSpPr>
              <a:spLocks noChangeShapeType="1"/>
            </p:cNvSpPr>
            <p:nvPr/>
          </p:nvSpPr>
          <p:spPr bwMode="auto">
            <a:xfrm flipV="1">
              <a:off x="4703" y="2114"/>
              <a:ext cx="0" cy="13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90" name="Line 178"/>
            <p:cNvSpPr>
              <a:spLocks noChangeShapeType="1"/>
            </p:cNvSpPr>
            <p:nvPr/>
          </p:nvSpPr>
          <p:spPr bwMode="auto">
            <a:xfrm flipV="1">
              <a:off x="4712" y="2113"/>
              <a:ext cx="1" cy="14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91" name="Line 179"/>
            <p:cNvSpPr>
              <a:spLocks noChangeShapeType="1"/>
            </p:cNvSpPr>
            <p:nvPr/>
          </p:nvSpPr>
          <p:spPr bwMode="auto">
            <a:xfrm flipV="1">
              <a:off x="4718" y="2114"/>
              <a:ext cx="0" cy="13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92" name="Line 180"/>
            <p:cNvSpPr>
              <a:spLocks noChangeShapeType="1"/>
            </p:cNvSpPr>
            <p:nvPr/>
          </p:nvSpPr>
          <p:spPr bwMode="auto">
            <a:xfrm flipV="1">
              <a:off x="4722" y="2105"/>
              <a:ext cx="0" cy="22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93" name="Line 181"/>
            <p:cNvSpPr>
              <a:spLocks noChangeShapeType="1"/>
            </p:cNvSpPr>
            <p:nvPr/>
          </p:nvSpPr>
          <p:spPr bwMode="auto">
            <a:xfrm flipV="1">
              <a:off x="4740" y="2068"/>
              <a:ext cx="0" cy="59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94" name="Line 182"/>
            <p:cNvSpPr>
              <a:spLocks noChangeShapeType="1"/>
            </p:cNvSpPr>
            <p:nvPr/>
          </p:nvSpPr>
          <p:spPr bwMode="auto">
            <a:xfrm flipV="1">
              <a:off x="4742" y="1439"/>
              <a:ext cx="0" cy="688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95" name="Line 183"/>
            <p:cNvSpPr>
              <a:spLocks noChangeShapeType="1"/>
            </p:cNvSpPr>
            <p:nvPr/>
          </p:nvSpPr>
          <p:spPr bwMode="auto">
            <a:xfrm flipV="1">
              <a:off x="4744" y="1676"/>
              <a:ext cx="1" cy="45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96" name="Line 184"/>
            <p:cNvSpPr>
              <a:spLocks noChangeShapeType="1"/>
            </p:cNvSpPr>
            <p:nvPr/>
          </p:nvSpPr>
          <p:spPr bwMode="auto">
            <a:xfrm flipV="1">
              <a:off x="4748" y="2118"/>
              <a:ext cx="0" cy="9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97" name="Line 185"/>
            <p:cNvSpPr>
              <a:spLocks noChangeShapeType="1"/>
            </p:cNvSpPr>
            <p:nvPr/>
          </p:nvSpPr>
          <p:spPr bwMode="auto">
            <a:xfrm flipV="1">
              <a:off x="4750" y="2109"/>
              <a:ext cx="0" cy="18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98" name="Line 186"/>
            <p:cNvSpPr>
              <a:spLocks noChangeShapeType="1"/>
            </p:cNvSpPr>
            <p:nvPr/>
          </p:nvSpPr>
          <p:spPr bwMode="auto">
            <a:xfrm flipV="1">
              <a:off x="4772" y="2101"/>
              <a:ext cx="1" cy="26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99" name="Line 187"/>
            <p:cNvSpPr>
              <a:spLocks noChangeShapeType="1"/>
            </p:cNvSpPr>
            <p:nvPr/>
          </p:nvSpPr>
          <p:spPr bwMode="auto">
            <a:xfrm flipV="1">
              <a:off x="4774" y="2113"/>
              <a:ext cx="1" cy="14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00" name="Line 188"/>
            <p:cNvSpPr>
              <a:spLocks noChangeShapeType="1"/>
            </p:cNvSpPr>
            <p:nvPr/>
          </p:nvSpPr>
          <p:spPr bwMode="auto">
            <a:xfrm flipV="1">
              <a:off x="4821" y="2121"/>
              <a:ext cx="1" cy="6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01" name="Line 189"/>
            <p:cNvSpPr>
              <a:spLocks noChangeShapeType="1"/>
            </p:cNvSpPr>
            <p:nvPr/>
          </p:nvSpPr>
          <p:spPr bwMode="auto">
            <a:xfrm flipV="1">
              <a:off x="4828" y="2091"/>
              <a:ext cx="1" cy="36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02" name="Line 190"/>
            <p:cNvSpPr>
              <a:spLocks noChangeShapeType="1"/>
            </p:cNvSpPr>
            <p:nvPr/>
          </p:nvSpPr>
          <p:spPr bwMode="auto">
            <a:xfrm flipV="1">
              <a:off x="4864" y="2116"/>
              <a:ext cx="0" cy="1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03" name="Line 191"/>
            <p:cNvSpPr>
              <a:spLocks noChangeShapeType="1"/>
            </p:cNvSpPr>
            <p:nvPr/>
          </p:nvSpPr>
          <p:spPr bwMode="auto">
            <a:xfrm flipV="1">
              <a:off x="4866" y="1770"/>
              <a:ext cx="0" cy="357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04" name="Line 192"/>
            <p:cNvSpPr>
              <a:spLocks noChangeShapeType="1"/>
            </p:cNvSpPr>
            <p:nvPr/>
          </p:nvSpPr>
          <p:spPr bwMode="auto">
            <a:xfrm flipV="1">
              <a:off x="4868" y="2021"/>
              <a:ext cx="0" cy="106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05" name="Line 193"/>
            <p:cNvSpPr>
              <a:spLocks noChangeShapeType="1"/>
            </p:cNvSpPr>
            <p:nvPr/>
          </p:nvSpPr>
          <p:spPr bwMode="auto">
            <a:xfrm flipV="1">
              <a:off x="4870" y="2125"/>
              <a:ext cx="0" cy="2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06" name="Line 194"/>
            <p:cNvSpPr>
              <a:spLocks noChangeShapeType="1"/>
            </p:cNvSpPr>
            <p:nvPr/>
          </p:nvSpPr>
          <p:spPr bwMode="auto">
            <a:xfrm flipV="1">
              <a:off x="4911" y="2100"/>
              <a:ext cx="0" cy="27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07" name="Line 195"/>
            <p:cNvSpPr>
              <a:spLocks noChangeShapeType="1"/>
            </p:cNvSpPr>
            <p:nvPr/>
          </p:nvSpPr>
          <p:spPr bwMode="auto">
            <a:xfrm flipV="1">
              <a:off x="4935" y="2109"/>
              <a:ext cx="1" cy="18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08" name="Line 196"/>
            <p:cNvSpPr>
              <a:spLocks noChangeShapeType="1"/>
            </p:cNvSpPr>
            <p:nvPr/>
          </p:nvSpPr>
          <p:spPr bwMode="auto">
            <a:xfrm flipV="1">
              <a:off x="4952" y="2064"/>
              <a:ext cx="0" cy="63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09" name="Line 197"/>
            <p:cNvSpPr>
              <a:spLocks noChangeShapeType="1"/>
            </p:cNvSpPr>
            <p:nvPr/>
          </p:nvSpPr>
          <p:spPr bwMode="auto">
            <a:xfrm flipV="1">
              <a:off x="4954" y="2021"/>
              <a:ext cx="0" cy="106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10" name="Line 198"/>
            <p:cNvSpPr>
              <a:spLocks noChangeShapeType="1"/>
            </p:cNvSpPr>
            <p:nvPr/>
          </p:nvSpPr>
          <p:spPr bwMode="auto">
            <a:xfrm flipV="1">
              <a:off x="4967" y="2116"/>
              <a:ext cx="0" cy="1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11" name="Line 199"/>
            <p:cNvSpPr>
              <a:spLocks noChangeShapeType="1"/>
            </p:cNvSpPr>
            <p:nvPr/>
          </p:nvSpPr>
          <p:spPr bwMode="auto">
            <a:xfrm flipV="1">
              <a:off x="4975" y="1667"/>
              <a:ext cx="0" cy="460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12" name="Line 200"/>
            <p:cNvSpPr>
              <a:spLocks noChangeShapeType="1"/>
            </p:cNvSpPr>
            <p:nvPr/>
          </p:nvSpPr>
          <p:spPr bwMode="auto">
            <a:xfrm flipV="1">
              <a:off x="4976" y="1882"/>
              <a:ext cx="1" cy="245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13" name="Line 201"/>
            <p:cNvSpPr>
              <a:spLocks noChangeShapeType="1"/>
            </p:cNvSpPr>
            <p:nvPr/>
          </p:nvSpPr>
          <p:spPr bwMode="auto">
            <a:xfrm flipV="1">
              <a:off x="4979" y="2114"/>
              <a:ext cx="0" cy="13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14" name="Line 202"/>
            <p:cNvSpPr>
              <a:spLocks noChangeShapeType="1"/>
            </p:cNvSpPr>
            <p:nvPr/>
          </p:nvSpPr>
          <p:spPr bwMode="auto">
            <a:xfrm flipV="1">
              <a:off x="4990" y="2118"/>
              <a:ext cx="0" cy="9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15" name="Line 203"/>
            <p:cNvSpPr>
              <a:spLocks noChangeShapeType="1"/>
            </p:cNvSpPr>
            <p:nvPr/>
          </p:nvSpPr>
          <p:spPr bwMode="auto">
            <a:xfrm flipV="1">
              <a:off x="4991" y="2116"/>
              <a:ext cx="1" cy="1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16" name="Line 204"/>
            <p:cNvSpPr>
              <a:spLocks noChangeShapeType="1"/>
            </p:cNvSpPr>
            <p:nvPr/>
          </p:nvSpPr>
          <p:spPr bwMode="auto">
            <a:xfrm flipV="1">
              <a:off x="4999" y="2082"/>
              <a:ext cx="0" cy="45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17" name="Line 205"/>
            <p:cNvSpPr>
              <a:spLocks noChangeShapeType="1"/>
            </p:cNvSpPr>
            <p:nvPr/>
          </p:nvSpPr>
          <p:spPr bwMode="auto">
            <a:xfrm flipV="1">
              <a:off x="5005" y="2121"/>
              <a:ext cx="0" cy="6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18" name="Line 206"/>
            <p:cNvSpPr>
              <a:spLocks noChangeShapeType="1"/>
            </p:cNvSpPr>
            <p:nvPr/>
          </p:nvSpPr>
          <p:spPr bwMode="auto">
            <a:xfrm flipV="1">
              <a:off x="5006" y="2110"/>
              <a:ext cx="1" cy="17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19" name="Line 207"/>
            <p:cNvSpPr>
              <a:spLocks noChangeShapeType="1"/>
            </p:cNvSpPr>
            <p:nvPr/>
          </p:nvSpPr>
          <p:spPr bwMode="auto">
            <a:xfrm flipV="1">
              <a:off x="5079" y="2118"/>
              <a:ext cx="1" cy="9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20" name="Line 208"/>
            <p:cNvSpPr>
              <a:spLocks noChangeShapeType="1"/>
            </p:cNvSpPr>
            <p:nvPr/>
          </p:nvSpPr>
          <p:spPr bwMode="auto">
            <a:xfrm flipV="1">
              <a:off x="5101" y="1993"/>
              <a:ext cx="0" cy="134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21" name="Line 209"/>
            <p:cNvSpPr>
              <a:spLocks noChangeShapeType="1"/>
            </p:cNvSpPr>
            <p:nvPr/>
          </p:nvSpPr>
          <p:spPr bwMode="auto">
            <a:xfrm flipV="1">
              <a:off x="5102" y="2092"/>
              <a:ext cx="0" cy="35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22" name="Line 210"/>
            <p:cNvSpPr>
              <a:spLocks noChangeShapeType="1"/>
            </p:cNvSpPr>
            <p:nvPr/>
          </p:nvSpPr>
          <p:spPr bwMode="auto">
            <a:xfrm flipV="1">
              <a:off x="5103" y="2116"/>
              <a:ext cx="1" cy="1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23" name="Line 211"/>
            <p:cNvSpPr>
              <a:spLocks noChangeShapeType="1"/>
            </p:cNvSpPr>
            <p:nvPr/>
          </p:nvSpPr>
          <p:spPr bwMode="auto">
            <a:xfrm flipV="1">
              <a:off x="5133" y="2114"/>
              <a:ext cx="0" cy="13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24" name="Line 212"/>
            <p:cNvSpPr>
              <a:spLocks noChangeShapeType="1"/>
            </p:cNvSpPr>
            <p:nvPr/>
          </p:nvSpPr>
          <p:spPr bwMode="auto">
            <a:xfrm flipV="1">
              <a:off x="5145" y="2063"/>
              <a:ext cx="0" cy="64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25" name="Line 213"/>
            <p:cNvSpPr>
              <a:spLocks noChangeShapeType="1"/>
            </p:cNvSpPr>
            <p:nvPr/>
          </p:nvSpPr>
          <p:spPr bwMode="auto">
            <a:xfrm flipV="1">
              <a:off x="5168" y="2118"/>
              <a:ext cx="1" cy="9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26" name="Line 214"/>
            <p:cNvSpPr>
              <a:spLocks noChangeShapeType="1"/>
            </p:cNvSpPr>
            <p:nvPr/>
          </p:nvSpPr>
          <p:spPr bwMode="auto">
            <a:xfrm flipV="1">
              <a:off x="5199" y="2107"/>
              <a:ext cx="1" cy="20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27" name="Line 215"/>
            <p:cNvSpPr>
              <a:spLocks noChangeShapeType="1"/>
            </p:cNvSpPr>
            <p:nvPr/>
          </p:nvSpPr>
          <p:spPr bwMode="auto">
            <a:xfrm flipV="1">
              <a:off x="5221" y="2107"/>
              <a:ext cx="0" cy="20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28" name="Line 216"/>
            <p:cNvSpPr>
              <a:spLocks noChangeShapeType="1"/>
            </p:cNvSpPr>
            <p:nvPr/>
          </p:nvSpPr>
          <p:spPr bwMode="auto">
            <a:xfrm flipV="1">
              <a:off x="5222" y="2125"/>
              <a:ext cx="1" cy="2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29" name="Line 217"/>
            <p:cNvSpPr>
              <a:spLocks noChangeShapeType="1"/>
            </p:cNvSpPr>
            <p:nvPr/>
          </p:nvSpPr>
          <p:spPr bwMode="auto">
            <a:xfrm flipV="1">
              <a:off x="5242" y="2075"/>
              <a:ext cx="1" cy="52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30" name="Line 218"/>
            <p:cNvSpPr>
              <a:spLocks noChangeShapeType="1"/>
            </p:cNvSpPr>
            <p:nvPr/>
          </p:nvSpPr>
          <p:spPr bwMode="auto">
            <a:xfrm flipV="1">
              <a:off x="5258" y="2107"/>
              <a:ext cx="0" cy="20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31" name="Line 219"/>
            <p:cNvSpPr>
              <a:spLocks noChangeShapeType="1"/>
            </p:cNvSpPr>
            <p:nvPr/>
          </p:nvSpPr>
          <p:spPr bwMode="auto">
            <a:xfrm flipV="1">
              <a:off x="5327" y="2107"/>
              <a:ext cx="0" cy="20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32" name="Line 220"/>
            <p:cNvSpPr>
              <a:spLocks noChangeShapeType="1"/>
            </p:cNvSpPr>
            <p:nvPr/>
          </p:nvSpPr>
          <p:spPr bwMode="auto">
            <a:xfrm flipV="1">
              <a:off x="5342" y="2071"/>
              <a:ext cx="1" cy="56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33" name="Line 221"/>
            <p:cNvSpPr>
              <a:spLocks noChangeShapeType="1"/>
            </p:cNvSpPr>
            <p:nvPr/>
          </p:nvSpPr>
          <p:spPr bwMode="auto">
            <a:xfrm flipV="1">
              <a:off x="5344" y="2125"/>
              <a:ext cx="1" cy="2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34" name="Line 222"/>
            <p:cNvSpPr>
              <a:spLocks noChangeShapeType="1"/>
            </p:cNvSpPr>
            <p:nvPr/>
          </p:nvSpPr>
          <p:spPr bwMode="auto">
            <a:xfrm flipV="1">
              <a:off x="5361" y="2087"/>
              <a:ext cx="1" cy="40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35" name="Line 223"/>
            <p:cNvSpPr>
              <a:spLocks noChangeShapeType="1"/>
            </p:cNvSpPr>
            <p:nvPr/>
          </p:nvSpPr>
          <p:spPr bwMode="auto">
            <a:xfrm flipV="1">
              <a:off x="5362" y="1966"/>
              <a:ext cx="1" cy="16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36" name="Line 224"/>
            <p:cNvSpPr>
              <a:spLocks noChangeShapeType="1"/>
            </p:cNvSpPr>
            <p:nvPr/>
          </p:nvSpPr>
          <p:spPr bwMode="auto">
            <a:xfrm flipV="1">
              <a:off x="5364" y="1977"/>
              <a:ext cx="1" cy="150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37" name="Line 225"/>
            <p:cNvSpPr>
              <a:spLocks noChangeShapeType="1"/>
            </p:cNvSpPr>
            <p:nvPr/>
          </p:nvSpPr>
          <p:spPr bwMode="auto">
            <a:xfrm flipV="1">
              <a:off x="5367" y="2114"/>
              <a:ext cx="0" cy="13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38" name="Line 226"/>
            <p:cNvSpPr>
              <a:spLocks noChangeShapeType="1"/>
            </p:cNvSpPr>
            <p:nvPr/>
          </p:nvSpPr>
          <p:spPr bwMode="auto">
            <a:xfrm flipV="1">
              <a:off x="5376" y="2064"/>
              <a:ext cx="0" cy="63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39" name="Line 227"/>
            <p:cNvSpPr>
              <a:spLocks noChangeShapeType="1"/>
            </p:cNvSpPr>
            <p:nvPr/>
          </p:nvSpPr>
          <p:spPr bwMode="auto">
            <a:xfrm flipV="1">
              <a:off x="5378" y="2116"/>
              <a:ext cx="0" cy="1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40" name="Line 228"/>
            <p:cNvSpPr>
              <a:spLocks noChangeShapeType="1"/>
            </p:cNvSpPr>
            <p:nvPr/>
          </p:nvSpPr>
          <p:spPr bwMode="auto">
            <a:xfrm flipV="1">
              <a:off x="5379" y="2114"/>
              <a:ext cx="1" cy="13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41" name="Line 229"/>
            <p:cNvSpPr>
              <a:spLocks noChangeShapeType="1"/>
            </p:cNvSpPr>
            <p:nvPr/>
          </p:nvSpPr>
          <p:spPr bwMode="auto">
            <a:xfrm flipV="1">
              <a:off x="5436" y="2098"/>
              <a:ext cx="0" cy="29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42" name="Line 230"/>
            <p:cNvSpPr>
              <a:spLocks noChangeShapeType="1"/>
            </p:cNvSpPr>
            <p:nvPr/>
          </p:nvSpPr>
          <p:spPr bwMode="auto">
            <a:xfrm flipV="1">
              <a:off x="5472" y="2105"/>
              <a:ext cx="0" cy="22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43" name="Line 231"/>
            <p:cNvSpPr>
              <a:spLocks noChangeShapeType="1"/>
            </p:cNvSpPr>
            <p:nvPr/>
          </p:nvSpPr>
          <p:spPr bwMode="auto">
            <a:xfrm flipV="1">
              <a:off x="5488" y="2050"/>
              <a:ext cx="1" cy="77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44" name="Line 232"/>
            <p:cNvSpPr>
              <a:spLocks noChangeShapeType="1"/>
            </p:cNvSpPr>
            <p:nvPr/>
          </p:nvSpPr>
          <p:spPr bwMode="auto">
            <a:xfrm flipV="1">
              <a:off x="5490" y="1990"/>
              <a:ext cx="1" cy="137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45" name="Line 233"/>
            <p:cNvSpPr>
              <a:spLocks noChangeShapeType="1"/>
            </p:cNvSpPr>
            <p:nvPr/>
          </p:nvSpPr>
          <p:spPr bwMode="auto">
            <a:xfrm flipV="1">
              <a:off x="5492" y="2046"/>
              <a:ext cx="0" cy="8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46" name="Line 234"/>
            <p:cNvSpPr>
              <a:spLocks noChangeShapeType="1"/>
            </p:cNvSpPr>
            <p:nvPr/>
          </p:nvSpPr>
          <p:spPr bwMode="auto">
            <a:xfrm flipV="1">
              <a:off x="5494" y="2116"/>
              <a:ext cx="0" cy="1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47" name="Line 235"/>
            <p:cNvSpPr>
              <a:spLocks noChangeShapeType="1"/>
            </p:cNvSpPr>
            <p:nvPr/>
          </p:nvSpPr>
          <p:spPr bwMode="auto">
            <a:xfrm flipV="1">
              <a:off x="5518" y="2085"/>
              <a:ext cx="1" cy="42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48" name="Line 236"/>
            <p:cNvSpPr>
              <a:spLocks noChangeShapeType="1"/>
            </p:cNvSpPr>
            <p:nvPr/>
          </p:nvSpPr>
          <p:spPr bwMode="auto">
            <a:xfrm flipV="1">
              <a:off x="5520" y="2071"/>
              <a:ext cx="0" cy="56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607" name="Rectangle 237"/>
          <p:cNvSpPr>
            <a:spLocks noChangeArrowheads="1"/>
          </p:cNvSpPr>
          <p:nvPr/>
        </p:nvSpPr>
        <p:spPr bwMode="auto">
          <a:xfrm>
            <a:off x="6334125" y="2779713"/>
            <a:ext cx="2514600" cy="265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</a:pPr>
            <a:endParaRPr lang="en-US" sz="1600" b="1" dirty="0">
              <a:latin typeface="Courier New" pitchFamily="49" charset="0"/>
            </a:endParaRP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600" b="1" dirty="0">
                <a:latin typeface="Courier New" pitchFamily="49" charset="0"/>
              </a:rPr>
              <a:t>&gt;SEQ1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600" b="1" dirty="0">
                <a:latin typeface="Courier New" pitchFamily="49" charset="0"/>
              </a:rPr>
              <a:t>CVVR</a:t>
            </a:r>
            <a:r>
              <a:rPr lang="en-US" sz="1600" b="1" dirty="0">
                <a:solidFill>
                  <a:srgbClr val="FF3300"/>
                </a:solidFill>
                <a:latin typeface="Courier New" pitchFamily="49" charset="0"/>
              </a:rPr>
              <a:t>ELCPTPEGK</a:t>
            </a:r>
            <a:r>
              <a:rPr lang="en-US" sz="1600" b="1" dirty="0">
                <a:latin typeface="Courier New" pitchFamily="49" charset="0"/>
              </a:rPr>
              <a:t>DIGES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600" b="1" dirty="0">
                <a:latin typeface="Courier New" pitchFamily="49" charset="0"/>
              </a:rPr>
              <a:t>VDLLKLQWCWENGTLRSL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600" b="1" dirty="0">
                <a:latin typeface="Courier New" pitchFamily="49" charset="0"/>
              </a:rPr>
              <a:t>DCDVVSR</a:t>
            </a:r>
            <a:r>
              <a:rPr lang="en-US" sz="1600" b="1" dirty="0">
                <a:solidFill>
                  <a:srgbClr val="FF3300"/>
                </a:solidFill>
                <a:latin typeface="Courier New" pitchFamily="49" charset="0"/>
              </a:rPr>
              <a:t>DIGSESTEDR</a:t>
            </a:r>
            <a:r>
              <a:rPr lang="en-US" sz="1600" b="1" dirty="0">
                <a:latin typeface="Courier New" pitchFamily="49" charset="0"/>
              </a:rPr>
              <a:t>A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600" b="1" dirty="0">
                <a:latin typeface="Courier New" pitchFamily="49" charset="0"/>
              </a:rPr>
              <a:t>MEDIK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600" b="1" dirty="0">
                <a:latin typeface="Courier New" pitchFamily="49" charset="0"/>
              </a:rPr>
              <a:t>&gt;SEQ2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600" b="1" dirty="0">
                <a:latin typeface="Courier New" pitchFamily="49" charset="0"/>
              </a:rPr>
              <a:t>DLRSWTVR</a:t>
            </a:r>
            <a:r>
              <a:rPr lang="en-US" sz="1600" b="1" dirty="0">
                <a:solidFill>
                  <a:srgbClr val="FF3300"/>
                </a:solidFill>
                <a:latin typeface="Courier New" pitchFamily="49" charset="0"/>
              </a:rPr>
              <a:t>IDALNHGVK</a:t>
            </a:r>
            <a:r>
              <a:rPr lang="en-US" sz="1600" b="1" dirty="0">
                <a:latin typeface="Courier New" pitchFamily="49" charset="0"/>
              </a:rPr>
              <a:t>P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600" b="1" dirty="0">
                <a:latin typeface="Courier New" pitchFamily="49" charset="0"/>
              </a:rPr>
              <a:t>HPPNVSVVDLTNRGDVEK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600" b="1" dirty="0">
                <a:latin typeface="Courier New" pitchFamily="49" charset="0"/>
              </a:rPr>
              <a:t>GKKIFVQKCAQCHTVEKG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600" b="1" dirty="0">
                <a:latin typeface="Courier New" pitchFamily="49" charset="0"/>
              </a:rPr>
              <a:t>GKHKT</a:t>
            </a:r>
          </a:p>
        </p:txBody>
      </p:sp>
      <p:sp>
        <p:nvSpPr>
          <p:cNvPr id="25608" name="Line 378"/>
          <p:cNvSpPr>
            <a:spLocks noChangeShapeType="1"/>
          </p:cNvSpPr>
          <p:nvPr/>
        </p:nvSpPr>
        <p:spPr bwMode="auto">
          <a:xfrm flipH="1">
            <a:off x="4445000" y="3389313"/>
            <a:ext cx="2498725" cy="3810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9" name="Line 379"/>
          <p:cNvSpPr>
            <a:spLocks noChangeShapeType="1"/>
          </p:cNvSpPr>
          <p:nvPr/>
        </p:nvSpPr>
        <p:spPr bwMode="auto">
          <a:xfrm flipH="1">
            <a:off x="4445000" y="3846513"/>
            <a:ext cx="2743200" cy="2286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0" name="Line 380"/>
          <p:cNvSpPr>
            <a:spLocks noChangeShapeType="1"/>
          </p:cNvSpPr>
          <p:nvPr/>
        </p:nvSpPr>
        <p:spPr bwMode="auto">
          <a:xfrm flipH="1" flipV="1">
            <a:off x="4445000" y="4379913"/>
            <a:ext cx="2911475" cy="168275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1" name="Text Box 381"/>
          <p:cNvSpPr txBox="1">
            <a:spLocks noChangeArrowheads="1"/>
          </p:cNvSpPr>
          <p:nvPr/>
        </p:nvSpPr>
        <p:spPr bwMode="auto">
          <a:xfrm>
            <a:off x="2828925" y="3313113"/>
            <a:ext cx="260667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2000" dirty="0">
                <a:solidFill>
                  <a:srgbClr val="0000FF"/>
                </a:solidFill>
              </a:rPr>
              <a:t>Similarity score</a:t>
            </a:r>
          </a:p>
          <a:p>
            <a:pPr algn="ctr" eaLnBrk="1" hangingPunct="1"/>
            <a:r>
              <a:rPr lang="en-US" sz="2000" dirty="0"/>
              <a:t>0</a:t>
            </a:r>
            <a:r>
              <a:rPr lang="en-US" sz="2000" dirty="0" smtClean="0"/>
              <a:t>.89</a:t>
            </a:r>
            <a:endParaRPr lang="en-US" sz="2000" dirty="0"/>
          </a:p>
          <a:p>
            <a:pPr algn="ctr" eaLnBrk="1" hangingPunct="1"/>
            <a:r>
              <a:rPr lang="en-US" sz="2000" dirty="0"/>
              <a:t>0.34</a:t>
            </a:r>
          </a:p>
          <a:p>
            <a:pPr algn="ctr" eaLnBrk="1" hangingPunct="1"/>
            <a:r>
              <a:rPr lang="en-US" sz="2000" dirty="0"/>
              <a:t>0.29</a:t>
            </a:r>
          </a:p>
        </p:txBody>
      </p:sp>
      <p:sp>
        <p:nvSpPr>
          <p:cNvPr id="25612" name="Line 382"/>
          <p:cNvSpPr>
            <a:spLocks noChangeShapeType="1"/>
          </p:cNvSpPr>
          <p:nvPr/>
        </p:nvSpPr>
        <p:spPr bwMode="auto">
          <a:xfrm flipV="1">
            <a:off x="2997200" y="3846513"/>
            <a:ext cx="838200" cy="1524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3" name="Line 383"/>
          <p:cNvSpPr>
            <a:spLocks noChangeShapeType="1"/>
          </p:cNvSpPr>
          <p:nvPr/>
        </p:nvSpPr>
        <p:spPr bwMode="auto">
          <a:xfrm>
            <a:off x="3028950" y="4127500"/>
            <a:ext cx="762000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4" name="Line 384"/>
          <p:cNvSpPr>
            <a:spLocks noChangeShapeType="1"/>
          </p:cNvSpPr>
          <p:nvPr/>
        </p:nvSpPr>
        <p:spPr bwMode="auto">
          <a:xfrm>
            <a:off x="2997200" y="4303713"/>
            <a:ext cx="762000" cy="762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5" name="Text Box 385"/>
          <p:cNvSpPr txBox="1">
            <a:spLocks noChangeArrowheads="1"/>
          </p:cNvSpPr>
          <p:nvPr/>
        </p:nvSpPr>
        <p:spPr bwMode="auto">
          <a:xfrm>
            <a:off x="4762604" y="3657600"/>
            <a:ext cx="1587294" cy="757130"/>
          </a:xfrm>
          <a:prstGeom prst="rect">
            <a:avLst/>
          </a:prstGeom>
          <a:solidFill>
            <a:srgbClr val="FFFFFF">
              <a:alpha val="72156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1800" dirty="0">
                <a:solidFill>
                  <a:srgbClr val="0000FF"/>
                </a:solidFill>
                <a:latin typeface="Arial Narrow" pitchFamily="34" charset="0"/>
              </a:rPr>
              <a:t>Peptides of</a:t>
            </a:r>
            <a:br>
              <a:rPr lang="en-US" sz="1800" dirty="0">
                <a:solidFill>
                  <a:srgbClr val="0000FF"/>
                </a:solidFill>
                <a:latin typeface="Arial Narrow" pitchFamily="34" charset="0"/>
              </a:rPr>
            </a:br>
            <a:r>
              <a:rPr lang="en-US" sz="1800" dirty="0" smtClean="0">
                <a:solidFill>
                  <a:srgbClr val="0000FF"/>
                </a:solidFill>
                <a:latin typeface="Arial Narrow" pitchFamily="34" charset="0"/>
              </a:rPr>
              <a:t>indistinguishable</a:t>
            </a:r>
            <a:r>
              <a:rPr lang="en-US" sz="1800" dirty="0">
                <a:solidFill>
                  <a:srgbClr val="0000FF"/>
                </a:solidFill>
                <a:latin typeface="Arial Narrow" pitchFamily="34" charset="0"/>
              </a:rPr>
              <a:t/>
            </a:r>
            <a:br>
              <a:rPr lang="en-US" sz="1800" dirty="0">
                <a:solidFill>
                  <a:srgbClr val="0000FF"/>
                </a:solidFill>
                <a:latin typeface="Arial Narrow" pitchFamily="34" charset="0"/>
              </a:rPr>
            </a:br>
            <a:r>
              <a:rPr lang="en-US" sz="1800" dirty="0" smtClean="0">
                <a:solidFill>
                  <a:srgbClr val="0000FF"/>
                </a:solidFill>
                <a:latin typeface="Arial Narrow" pitchFamily="34" charset="0"/>
              </a:rPr>
              <a:t>masses</a:t>
            </a:r>
            <a:endParaRPr lang="en-US" sz="1800" dirty="0">
              <a:solidFill>
                <a:srgbClr val="0000FF"/>
              </a:solidFill>
              <a:latin typeface="Arial Narrow" pitchFamily="34" charset="0"/>
            </a:endParaRPr>
          </a:p>
        </p:txBody>
      </p:sp>
      <p:sp>
        <p:nvSpPr>
          <p:cNvPr id="25616" name="Rectangle 390"/>
          <p:cNvSpPr>
            <a:spLocks noGrp="1" noChangeArrowheads="1"/>
          </p:cNvSpPr>
          <p:nvPr>
            <p:ph type="title"/>
          </p:nvPr>
        </p:nvSpPr>
        <p:spPr>
          <a:xfrm>
            <a:off x="0" y="-108546"/>
            <a:ext cx="9143999" cy="895350"/>
          </a:xfrm>
        </p:spPr>
        <p:txBody>
          <a:bodyPr/>
          <a:lstStyle/>
          <a:p>
            <a:pPr algn="ctr" eaLnBrk="1" hangingPunct="1"/>
            <a:r>
              <a:rPr lang="en-US" sz="3200" dirty="0" smtClean="0"/>
              <a:t>MS/MS database search</a:t>
            </a:r>
          </a:p>
        </p:txBody>
      </p:sp>
      <p:pic>
        <p:nvPicPr>
          <p:cNvPr id="25617" name="Picture 391" descr="computer_clip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965325"/>
            <a:ext cx="1104900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58011" y="5726667"/>
            <a:ext cx="67333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Can only identify what is in the reference sequence database!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2257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202276" y="1371600"/>
            <a:ext cx="8527054" cy="4865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pPr marL="517525" indent="-342900" algn="just">
              <a:spcBef>
                <a:spcPts val="600"/>
              </a:spcBef>
              <a:buFont typeface="Arial" pitchFamily="34" charset="0"/>
              <a:buChar char="•"/>
              <a:tabLst>
                <a:tab pos="449263" algn="l"/>
              </a:tabLst>
            </a:pPr>
            <a:r>
              <a:rPr lang="en-GB" sz="2000" dirty="0" smtClean="0"/>
              <a:t>IPI (International Protein Index) is now deprecated</a:t>
            </a:r>
          </a:p>
          <a:p>
            <a:pPr marL="517525" indent="-342900" algn="just">
              <a:spcBef>
                <a:spcPts val="600"/>
              </a:spcBef>
              <a:buFont typeface="Arial" pitchFamily="34" charset="0"/>
              <a:buChar char="•"/>
              <a:tabLst>
                <a:tab pos="449263" algn="l"/>
              </a:tabLst>
            </a:pPr>
            <a:r>
              <a:rPr lang="en-GB" sz="2000" dirty="0" err="1" smtClean="0"/>
              <a:t>UniProtKB</a:t>
            </a:r>
            <a:r>
              <a:rPr lang="en-GB" sz="2000" dirty="0" smtClean="0"/>
              <a:t> (canonical, </a:t>
            </a:r>
            <a:r>
              <a:rPr lang="en-GB" sz="2000" dirty="0" err="1" smtClean="0"/>
              <a:t>CompleteProteome</a:t>
            </a:r>
            <a:r>
              <a:rPr lang="en-GB" sz="2000" dirty="0" smtClean="0"/>
              <a:t>, </a:t>
            </a:r>
            <a:r>
              <a:rPr lang="en-GB" sz="2000" dirty="0" err="1" smtClean="0"/>
              <a:t>varsplic</a:t>
            </a:r>
            <a:r>
              <a:rPr lang="en-GB" sz="2000" dirty="0" smtClean="0"/>
              <a:t>, variants, </a:t>
            </a:r>
            <a:r>
              <a:rPr lang="en-GB" sz="2000" dirty="0" err="1" smtClean="0"/>
              <a:t>TrEMBL</a:t>
            </a:r>
            <a:r>
              <a:rPr lang="en-GB" sz="2000" dirty="0" smtClean="0"/>
              <a:t>)</a:t>
            </a:r>
          </a:p>
          <a:p>
            <a:pPr marL="517525" indent="-342900" algn="just">
              <a:spcBef>
                <a:spcPts val="600"/>
              </a:spcBef>
              <a:buFont typeface="Arial" pitchFamily="34" charset="0"/>
              <a:buChar char="•"/>
              <a:tabLst>
                <a:tab pos="449263" algn="l"/>
              </a:tabLst>
            </a:pPr>
            <a:r>
              <a:rPr lang="en-GB" sz="2000" dirty="0" smtClean="0"/>
              <a:t>Swiss-Prot (UP canonical + </a:t>
            </a:r>
            <a:r>
              <a:rPr lang="en-GB" sz="2000" dirty="0" err="1" smtClean="0"/>
              <a:t>varsplic</a:t>
            </a:r>
            <a:r>
              <a:rPr lang="en-GB" sz="2000" dirty="0" smtClean="0"/>
              <a:t> )</a:t>
            </a:r>
          </a:p>
          <a:p>
            <a:pPr marL="517525" indent="-342900" algn="just">
              <a:spcBef>
                <a:spcPts val="600"/>
              </a:spcBef>
              <a:buFont typeface="Arial" pitchFamily="34" charset="0"/>
              <a:buChar char="•"/>
              <a:tabLst>
                <a:tab pos="449263" algn="l"/>
              </a:tabLst>
            </a:pPr>
            <a:r>
              <a:rPr lang="en-GB" sz="2000" dirty="0" smtClean="0"/>
              <a:t>Ensembl</a:t>
            </a:r>
          </a:p>
          <a:p>
            <a:pPr marL="517525" indent="-342900" algn="just">
              <a:spcBef>
                <a:spcPts val="600"/>
              </a:spcBef>
              <a:buFont typeface="Arial" pitchFamily="34" charset="0"/>
              <a:buChar char="•"/>
              <a:tabLst>
                <a:tab pos="449263" algn="l"/>
              </a:tabLst>
            </a:pPr>
            <a:r>
              <a:rPr lang="en-GB" sz="2000" dirty="0" err="1" smtClean="0"/>
              <a:t>RefSeq</a:t>
            </a:r>
            <a:endParaRPr lang="en-GB" sz="2000" dirty="0" smtClean="0"/>
          </a:p>
          <a:p>
            <a:pPr marL="517525" indent="-342900" algn="just">
              <a:spcBef>
                <a:spcPts val="600"/>
              </a:spcBef>
              <a:buFont typeface="Arial" pitchFamily="34" charset="0"/>
              <a:buChar char="•"/>
              <a:tabLst>
                <a:tab pos="449263" algn="l"/>
              </a:tabLst>
            </a:pPr>
            <a:r>
              <a:rPr lang="en-GB" sz="2000" dirty="0" err="1" smtClean="0"/>
              <a:t>NCBInr</a:t>
            </a:r>
            <a:endParaRPr lang="en-GB" sz="2000" dirty="0" smtClean="0"/>
          </a:p>
          <a:p>
            <a:pPr marL="517525" indent="-342900" algn="just">
              <a:spcBef>
                <a:spcPts val="600"/>
              </a:spcBef>
              <a:buFont typeface="Arial" pitchFamily="34" charset="0"/>
              <a:buChar char="•"/>
              <a:tabLst>
                <a:tab pos="449263" algn="l"/>
              </a:tabLst>
            </a:pPr>
            <a:endParaRPr lang="en-GB" sz="2000" dirty="0"/>
          </a:p>
          <a:p>
            <a:pPr marL="517525" indent="-342900" algn="just">
              <a:spcBef>
                <a:spcPts val="600"/>
              </a:spcBef>
              <a:buFont typeface="Arial" pitchFamily="34" charset="0"/>
              <a:buChar char="•"/>
              <a:tabLst>
                <a:tab pos="449263" algn="l"/>
              </a:tabLst>
            </a:pPr>
            <a:r>
              <a:rPr lang="en-GB" sz="2000" dirty="0" smtClean="0"/>
              <a:t>All a bit different, but generally interchangeable for well-annotated species such as human</a:t>
            </a:r>
          </a:p>
          <a:p>
            <a:pPr marL="517525" indent="-342900" algn="just">
              <a:spcBef>
                <a:spcPts val="600"/>
              </a:spcBef>
              <a:buFont typeface="Arial" pitchFamily="34" charset="0"/>
              <a:buChar char="•"/>
              <a:tabLst>
                <a:tab pos="449263" algn="l"/>
              </a:tabLst>
            </a:pPr>
            <a:endParaRPr lang="en-GB" sz="2000" dirty="0" smtClean="0"/>
          </a:p>
          <a:p>
            <a:pPr marL="517525" indent="-342900" algn="just">
              <a:spcBef>
                <a:spcPts val="600"/>
              </a:spcBef>
              <a:buFont typeface="Arial" pitchFamily="34" charset="0"/>
              <a:buChar char="•"/>
              <a:tabLst>
                <a:tab pos="449263" algn="l"/>
              </a:tabLst>
            </a:pPr>
            <a:r>
              <a:rPr lang="en-GB" sz="2000" dirty="0" smtClean="0"/>
              <a:t>Some take into account natural variants but are biased toward the reference genome</a:t>
            </a:r>
          </a:p>
          <a:p>
            <a:pPr marL="174625" algn="just">
              <a:spcBef>
                <a:spcPts val="600"/>
              </a:spcBef>
              <a:tabLst>
                <a:tab pos="449263" algn="l"/>
              </a:tabLst>
            </a:pPr>
            <a:endParaRPr lang="en-GB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035"/>
            <a:ext cx="9144000" cy="554038"/>
          </a:xfrm>
        </p:spPr>
        <p:txBody>
          <a:bodyPr/>
          <a:lstStyle/>
          <a:p>
            <a:pPr algn="ctr"/>
            <a:r>
              <a:rPr lang="en-GB" sz="3200" dirty="0" smtClean="0"/>
              <a:t>Typical MS/MS sequence databases</a:t>
            </a:r>
            <a:br>
              <a:rPr lang="en-GB" sz="3200" dirty="0" smtClean="0"/>
            </a:br>
            <a:endParaRPr lang="en-US" sz="3200" dirty="0"/>
          </a:p>
        </p:txBody>
      </p:sp>
    </p:spTree>
    <p:extLst>
      <p:ext uri="{BB962C8B-B14F-4D97-AF65-F5344CB8AC3E}">
        <p14:creationId xmlns="" xmlns:p14="http://schemas.microsoft.com/office/powerpoint/2010/main" val="5078348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228600" y="1371600"/>
            <a:ext cx="8458200" cy="3172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pPr marL="517525" indent="-342900" algn="just">
              <a:buFont typeface="Arial" pitchFamily="34" charset="0"/>
              <a:buChar char="•"/>
              <a:tabLst>
                <a:tab pos="449263" algn="l"/>
              </a:tabLst>
            </a:pPr>
            <a:r>
              <a:rPr lang="en-GB" sz="2000" dirty="0" smtClean="0"/>
              <a:t>Many/most organisms have a slightly different genome than the reference genome for their species</a:t>
            </a:r>
          </a:p>
          <a:p>
            <a:pPr marL="517525" indent="-342900" algn="just">
              <a:buFont typeface="Arial" pitchFamily="34" charset="0"/>
              <a:buChar char="•"/>
              <a:tabLst>
                <a:tab pos="449263" algn="l"/>
              </a:tabLst>
            </a:pPr>
            <a:endParaRPr lang="en-GB" sz="2000" dirty="0"/>
          </a:p>
          <a:p>
            <a:pPr marL="517525" indent="-342900" algn="just">
              <a:buFont typeface="Arial" pitchFamily="34" charset="0"/>
              <a:buChar char="•"/>
              <a:tabLst>
                <a:tab pos="449263" algn="l"/>
              </a:tabLst>
            </a:pPr>
            <a:r>
              <a:rPr lang="en-GB" sz="2000" dirty="0" smtClean="0"/>
              <a:t>RNA-</a:t>
            </a:r>
            <a:r>
              <a:rPr lang="en-GB" sz="2000" dirty="0" err="1" smtClean="0"/>
              <a:t>Seq</a:t>
            </a:r>
            <a:r>
              <a:rPr lang="en-GB" sz="2000" dirty="0" smtClean="0"/>
              <a:t> analysis now has a low enough cost that it is justifiable to perform in addition to a multi-run MS/MS analysis</a:t>
            </a:r>
          </a:p>
          <a:p>
            <a:pPr marL="517525" indent="-342900" algn="just">
              <a:buFont typeface="Arial" pitchFamily="34" charset="0"/>
              <a:buChar char="•"/>
              <a:tabLst>
                <a:tab pos="449263" algn="l"/>
              </a:tabLst>
            </a:pPr>
            <a:endParaRPr lang="en-GB" sz="2000" dirty="0" smtClean="0"/>
          </a:p>
          <a:p>
            <a:pPr marL="517525" indent="-342900" algn="just">
              <a:buFont typeface="Arial" pitchFamily="34" charset="0"/>
              <a:buChar char="•"/>
              <a:tabLst>
                <a:tab pos="449263" algn="l"/>
              </a:tabLst>
            </a:pPr>
            <a:r>
              <a:rPr lang="en-GB" sz="2000" dirty="0" smtClean="0"/>
              <a:t>Leads to a new workflow where RNA-</a:t>
            </a:r>
            <a:r>
              <a:rPr lang="en-GB" sz="2000" dirty="0" err="1" smtClean="0"/>
              <a:t>Seq</a:t>
            </a:r>
            <a:r>
              <a:rPr lang="en-GB" sz="2000" dirty="0" smtClean="0"/>
              <a:t> data can assist the analysis of a corresponding proteomics sample</a:t>
            </a:r>
          </a:p>
          <a:p>
            <a:pPr marL="174625" algn="just">
              <a:tabLst>
                <a:tab pos="449263" algn="l"/>
              </a:tabLst>
            </a:pPr>
            <a:endParaRPr lang="en-GB" sz="2000" dirty="0" smtClean="0"/>
          </a:p>
          <a:p>
            <a:pPr marL="174625" algn="just">
              <a:tabLst>
                <a:tab pos="449263" algn="l"/>
              </a:tabLst>
            </a:pPr>
            <a:endParaRPr lang="en-GB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686800" cy="554038"/>
          </a:xfrm>
        </p:spPr>
        <p:txBody>
          <a:bodyPr/>
          <a:lstStyle/>
          <a:p>
            <a:pPr algn="ctr"/>
            <a:r>
              <a:rPr lang="en-GB" sz="3200" dirty="0" smtClean="0"/>
              <a:t>RNA-</a:t>
            </a:r>
            <a:r>
              <a:rPr lang="en-GB" sz="3200" dirty="0" err="1" smtClean="0"/>
              <a:t>Seq</a:t>
            </a:r>
            <a:r>
              <a:rPr lang="en-GB" sz="3200" dirty="0" smtClean="0"/>
              <a:t> assisted proteomics</a:t>
            </a:r>
            <a:br>
              <a:rPr lang="en-GB" sz="3200" dirty="0" smtClean="0"/>
            </a:br>
            <a:endParaRPr lang="en-US" sz="3200" dirty="0"/>
          </a:p>
        </p:txBody>
      </p:sp>
    </p:spTree>
    <p:extLst>
      <p:ext uri="{BB962C8B-B14F-4D97-AF65-F5344CB8AC3E}">
        <p14:creationId xmlns="" xmlns:p14="http://schemas.microsoft.com/office/powerpoint/2010/main" val="14775373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no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46454</TotalTime>
  <Words>1689</Words>
  <Application>Microsoft Office PowerPoint</Application>
  <PresentationFormat>On-screen Show (4:3)</PresentationFormat>
  <Paragraphs>433</Paragraphs>
  <Slides>47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Office Theme</vt:lpstr>
      <vt:lpstr>iPRG 2013:  Using RNA-Seq data for Peptide and Protein Identification</vt:lpstr>
      <vt:lpstr> iPRG2013 Study: DESIGN</vt:lpstr>
      <vt:lpstr>Study Goals</vt:lpstr>
      <vt:lpstr>Study Design</vt:lpstr>
      <vt:lpstr>Study Data</vt:lpstr>
      <vt:lpstr>Supplied Study Materials</vt:lpstr>
      <vt:lpstr>MS/MS database search</vt:lpstr>
      <vt:lpstr>Typical MS/MS sequence databases </vt:lpstr>
      <vt:lpstr>RNA-Seq assisted proteomics </vt:lpstr>
      <vt:lpstr>Benefits of RNA-Seq assisted proteomics </vt:lpstr>
      <vt:lpstr>Slide 11</vt:lpstr>
      <vt:lpstr>Slide 12</vt:lpstr>
      <vt:lpstr>Resulting sequence databases</vt:lpstr>
      <vt:lpstr>Slide 14</vt:lpstr>
      <vt:lpstr>Slide 15</vt:lpstr>
      <vt:lpstr>Slide 16</vt:lpstr>
      <vt:lpstr>Instructions to Participants</vt:lpstr>
      <vt:lpstr>iPRG 2013 STUDY:  PARTICIPATION</vt:lpstr>
      <vt:lpstr>Soliciting Participants and Logistics</vt:lpstr>
      <vt:lpstr>Participants (i) – overall numbers</vt:lpstr>
      <vt:lpstr>Participants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This study was brought to you by...</vt:lpstr>
      <vt:lpstr>The 2014 Team</vt:lpstr>
      <vt:lpstr>Thanks! Questions?</vt:lpstr>
    </vt:vector>
  </TitlesOfParts>
  <Company>NIST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iPRG: Informatic Evaluation of Phosphopeptide Identification and Phosphosite Localization</dc:title>
  <dc:creator>Paul Rudnick</dc:creator>
  <cp:lastModifiedBy>Robert</cp:lastModifiedBy>
  <cp:revision>1564</cp:revision>
  <dcterms:created xsi:type="dcterms:W3CDTF">2010-03-04T20:02:00Z</dcterms:created>
  <dcterms:modified xsi:type="dcterms:W3CDTF">2013-03-07T20:00:06Z</dcterms:modified>
</cp:coreProperties>
</file>